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57"/>
  </p:notesMasterIdLst>
  <p:handoutMasterIdLst>
    <p:handoutMasterId r:id="rId58"/>
  </p:handoutMasterIdLst>
  <p:sldIdLst>
    <p:sldId id="1609" r:id="rId2"/>
    <p:sldId id="2848" r:id="rId3"/>
    <p:sldId id="1625" r:id="rId4"/>
    <p:sldId id="1628" r:id="rId5"/>
    <p:sldId id="1626" r:id="rId6"/>
    <p:sldId id="1669" r:id="rId7"/>
    <p:sldId id="1653" r:id="rId8"/>
    <p:sldId id="1657" r:id="rId9"/>
    <p:sldId id="1658" r:id="rId10"/>
    <p:sldId id="1629" r:id="rId11"/>
    <p:sldId id="1631" r:id="rId12"/>
    <p:sldId id="1630" r:id="rId13"/>
    <p:sldId id="1615" r:id="rId14"/>
    <p:sldId id="1632" r:id="rId15"/>
    <p:sldId id="1633" r:id="rId16"/>
    <p:sldId id="1634" r:id="rId17"/>
    <p:sldId id="1635" r:id="rId18"/>
    <p:sldId id="1638" r:id="rId19"/>
    <p:sldId id="1648" r:id="rId20"/>
    <p:sldId id="1641" r:id="rId21"/>
    <p:sldId id="1643" r:id="rId22"/>
    <p:sldId id="3160" r:id="rId23"/>
    <p:sldId id="3161" r:id="rId24"/>
    <p:sldId id="1680" r:id="rId25"/>
    <p:sldId id="1681" r:id="rId26"/>
    <p:sldId id="1644" r:id="rId27"/>
    <p:sldId id="1672" r:id="rId28"/>
    <p:sldId id="1651" r:id="rId29"/>
    <p:sldId id="1673" r:id="rId30"/>
    <p:sldId id="1674" r:id="rId31"/>
    <p:sldId id="1679" r:id="rId32"/>
    <p:sldId id="3158" r:id="rId33"/>
    <p:sldId id="1675" r:id="rId34"/>
    <p:sldId id="1678" r:id="rId35"/>
    <p:sldId id="1636" r:id="rId36"/>
    <p:sldId id="1647" r:id="rId37"/>
    <p:sldId id="1676" r:id="rId38"/>
    <p:sldId id="1677" r:id="rId39"/>
    <p:sldId id="1650" r:id="rId40"/>
    <p:sldId id="3159" r:id="rId41"/>
    <p:sldId id="1660" r:id="rId42"/>
    <p:sldId id="1661" r:id="rId43"/>
    <p:sldId id="1662" r:id="rId44"/>
    <p:sldId id="1663" r:id="rId45"/>
    <p:sldId id="1664" r:id="rId46"/>
    <p:sldId id="1665" r:id="rId47"/>
    <p:sldId id="1666" r:id="rId48"/>
    <p:sldId id="1667" r:id="rId49"/>
    <p:sldId id="1637" r:id="rId50"/>
    <p:sldId id="1646" r:id="rId51"/>
    <p:sldId id="1608" r:id="rId52"/>
    <p:sldId id="1654" r:id="rId53"/>
    <p:sldId id="1655" r:id="rId54"/>
    <p:sldId id="1670" r:id="rId55"/>
    <p:sldId id="1671" r:id="rId56"/>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7E4F5"/>
    <a:srgbClr val="4B7312"/>
    <a:srgbClr val="31534C"/>
    <a:srgbClr val="4B0082"/>
    <a:srgbClr val="2084D9"/>
    <a:srgbClr val="1E00AA"/>
    <a:srgbClr val="B7B1A9"/>
    <a:srgbClr val="800080"/>
    <a:srgbClr val="0000FF"/>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9650" autoAdjust="0"/>
  </p:normalViewPr>
  <p:slideViewPr>
    <p:cSldViewPr>
      <p:cViewPr varScale="1">
        <p:scale>
          <a:sx n="66" d="100"/>
          <a:sy n="66" d="100"/>
        </p:scale>
        <p:origin x="1286" y="38"/>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8/11/2024</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8/11/2024</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4B63FA67-3880-4DA6-B4F1-E12E8E0BE9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8968B01A-077D-4E23-A6C0-130AFA8E8F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DED55BA-E328-4316-93D7-622D81FAC0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81282811-56A0-4067-BFCE-E3B6BCC186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7108" name="Slide Number Placeholder 3">
            <a:extLst>
              <a:ext uri="{FF2B5EF4-FFF2-40B4-BE49-F238E27FC236}">
                <a16:creationId xmlns:a16="http://schemas.microsoft.com/office/drawing/2014/main" id="{3254C625-DE10-499D-A456-A0F97F9E35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185E39-6D3C-4948-928C-5B87447CD4DC}" type="slidenum">
              <a:rPr lang="en-US" altLang="en-US" smtClean="0"/>
              <a:pPr>
                <a:spcBef>
                  <a:spcPct val="0"/>
                </a:spcBef>
              </a:pPr>
              <a:t>40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cstate="email">
              <a:extLst>
                <a:ext uri="{28A0092B-C50C-407E-A947-70E740481C1C}">
                  <a14:useLocalDpi xmlns:a14="http://schemas.microsoft.com/office/drawing/2010/main"/>
                </a:ext>
              </a:extLst>
            </a:blip>
            <a:srcRect/>
            <a:stretch>
              <a:fillRect/>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
        <p:nvSpPr>
          <p:cNvPr id="8"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90148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3"/>
            <a:ext cx="2709862" cy="369887"/>
            <a:chOff x="109537" y="6564868"/>
            <a:chExt cx="27098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8"/>
              <a:ext cx="19050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Team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0" r:id="rId2"/>
    <p:sldLayoutId id="2147490829" r:id="rId3"/>
    <p:sldLayoutId id="2147490834" r:id="rId4"/>
    <p:sldLayoutId id="2147490833" r:id="rId5"/>
    <p:sldLayoutId id="2147490836" r:id="rId6"/>
    <p:sldLayoutId id="2147490835" r:id="rId7"/>
    <p:sldLayoutId id="2147490837" r:id="rId8"/>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bwimXHIdx-E" TargetMode="External"/><Relationship Id="rId2" Type="http://schemas.openxmlformats.org/officeDocument/2006/relationships/hyperlink" Target="http://www.youtube.com/watch?v=7Q4UENGN_Yk" TargetMode="External"/><Relationship Id="rId1" Type="http://schemas.openxmlformats.org/officeDocument/2006/relationships/slideLayout" Target="../slideLayouts/slideLayout2.xml"/><Relationship Id="rId4" Type="http://schemas.openxmlformats.org/officeDocument/2006/relationships/hyperlink" Target="http://www.youtube.com/watch?v=W1-1fdIKFu8"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hindi.thebetterindia.com/22239/innovation-bihar-man-invents-paddy-husk-stove-which-is-portable-and-smokeless/?utm_source=facebook&amp;utm_medium=link&amp;utm_campaign=innovation-bihar-man-invents-paddy-+17+oct&amp;utm_term=fresh&amp;utm_content=nisha&amp;fbclid=IwAR3b9ipO3j7qEjy2y-pwi7eTgeUzigZ32pn7oKE83a6yA1Lujo9m9PUj0xo"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file:///C:\Documents%20and%20Settings\Rajul%20Asthana\Desktop\HVPE-C\UHVPE%20Case%20Studies\CASE%20STUDY%20-%20Bullock%20Driven%20Pump\Bullock%20Power%20-%20Overview.wmv"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ADPM1.avi"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ptuehv@gmail.com" TargetMode="External"/><Relationship Id="rId2" Type="http://schemas.openxmlformats.org/officeDocument/2006/relationships/hyperlink" Target="mailto:pratap_cse@rediffmail.com" TargetMode="External"/><Relationship Id="rId1" Type="http://schemas.openxmlformats.org/officeDocument/2006/relationships/slideLayout" Target="../slideLayouts/slideLayout2.xml"/><Relationship Id="rId4" Type="http://schemas.openxmlformats.org/officeDocument/2006/relationships/hyperlink" Target="mailto:lhatoj@gmail.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kscst.org.in/rwh.html" TargetMode="External"/><Relationship Id="rId2" Type="http://schemas.openxmlformats.org/officeDocument/2006/relationships/hyperlink" Target="http://www.youtube.com/watch?v=xeE-BzCr8G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kscst.org.in/rwh_files/rwh_sourabha.html"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NUL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file:///D:\HVPE-C\Photos\Yuktahar\YK%20guidelines.doc" TargetMode="External"/><Relationship Id="rId5" Type="http://schemas.openxmlformats.org/officeDocument/2006/relationships/image" Target="../media/image26.jpeg"/><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4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3F7BE85-2D3F-4BF1-ABDB-D206E1BBA127}"/>
              </a:ext>
            </a:extLst>
          </p:cNvPr>
          <p:cNvSpPr>
            <a:spLocks noGrp="1"/>
          </p:cNvSpPr>
          <p:nvPr>
            <p:ph type="subTitle" idx="1"/>
          </p:nvPr>
        </p:nvSpPr>
        <p:spPr/>
        <p:txBody>
          <a:bodyPr/>
          <a:lstStyle/>
          <a:p>
            <a:r>
              <a:rPr lang="en-US" dirty="0"/>
              <a:t>As of 2012</a:t>
            </a:r>
            <a:endParaRPr lang="en-IN" dirty="0"/>
          </a:p>
        </p:txBody>
      </p:sp>
      <p:sp>
        <p:nvSpPr>
          <p:cNvPr id="7170" name="Title 10">
            <a:extLst>
              <a:ext uri="{FF2B5EF4-FFF2-40B4-BE49-F238E27FC236}">
                <a16:creationId xmlns:a16="http://schemas.microsoft.com/office/drawing/2014/main" id="{8BC0E0FA-D13A-4536-A124-EBCB7B11B21C}"/>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p>
            <a:pPr marL="457200" indent="-457200"/>
            <a:r>
              <a:rPr lang="en-GB" altLang="en-US" sz="3200" dirty="0">
                <a:latin typeface="Arial" panose="020B0604020202020204" pitchFamily="34" charset="0"/>
                <a:cs typeface="Arial" panose="020B0604020202020204" pitchFamily="34" charset="0"/>
              </a:rPr>
              <a:t>Ideas for Social Projects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7E5C440-68B2-4D18-9C47-3C6542CE3AA8}"/>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Social Projects, Internship &amp; Socially Relevant 4</a:t>
            </a:r>
            <a:r>
              <a:rPr lang="en-US" altLang="en-US" baseline="30000"/>
              <a:t>th</a:t>
            </a:r>
            <a:r>
              <a:rPr lang="en-US" altLang="en-US"/>
              <a:t> Year Projects</a:t>
            </a:r>
          </a:p>
        </p:txBody>
      </p:sp>
      <p:sp>
        <p:nvSpPr>
          <p:cNvPr id="17411" name="Text Placeholder 2">
            <a:extLst>
              <a:ext uri="{FF2B5EF4-FFF2-40B4-BE49-F238E27FC236}">
                <a16:creationId xmlns:a16="http://schemas.microsoft.com/office/drawing/2014/main" id="{380C05D2-BB4F-4723-AE5C-93A4E48E205A}"/>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 typeface="Symbol" pitchFamily="18" charset="2"/>
              <a:buNone/>
            </a:pPr>
            <a:r>
              <a:rPr altLang="en-US"/>
              <a:t>The teachers &amp; students can develop a ‘holistic perspective’ where they are able to visualize a life of social-participation and connectedness with the family, society as well as environment/nature (a shift from self-centeredness).</a:t>
            </a:r>
          </a:p>
          <a:p>
            <a:pPr>
              <a:buFont typeface="Symbol" pitchFamily="18" charset="2"/>
              <a:buNone/>
            </a:pPr>
            <a:endParaRPr altLang="en-US"/>
          </a:p>
          <a:p>
            <a:pPr>
              <a:buFont typeface="Symbol" pitchFamily="18" charset="2"/>
              <a:buNone/>
            </a:pPr>
            <a:r>
              <a:rPr altLang="en-US"/>
              <a:t>Through projects &amp; internship, they can experience people who are making effort in this direction; are living-examples, particularly in their family, in their village and in the state.</a:t>
            </a:r>
          </a:p>
          <a:p>
            <a:pPr>
              <a:buFont typeface="Symbol" pitchFamily="18" charset="2"/>
              <a:buNone/>
            </a:pPr>
            <a:endParaRPr altLang="en-US"/>
          </a:p>
          <a:p>
            <a:pPr>
              <a:buFont typeface="Symbol" pitchFamily="18" charset="2"/>
              <a:buNone/>
            </a:pPr>
            <a:r>
              <a:rPr altLang="en-US"/>
              <a:t>Relevant data can be collected, collated and understood; and a wholesome way of living can become clear; this would be another step toward a humane society.</a:t>
            </a:r>
          </a:p>
          <a:p>
            <a:pPr>
              <a:buFont typeface="Symbol" pitchFamily="18" charset="2"/>
              <a:buNone/>
            </a:pPr>
            <a:endParaRPr altLang="en-US"/>
          </a:p>
          <a:p>
            <a:pPr>
              <a:buFont typeface="Symbol" pitchFamily="18" charset="2"/>
              <a:buNone/>
            </a:pPr>
            <a:r>
              <a:rPr lang="en-GB" altLang="en-US"/>
              <a:t>Facilitating teachers &amp; students to develop their understanding is the focus of these projects and activities.</a:t>
            </a:r>
            <a:endParaRPr altLang="en-US"/>
          </a:p>
          <a:p>
            <a:pPr>
              <a:buFont typeface="Symbol" pitchFamily="18" charset="2"/>
              <a:buNone/>
            </a:pPr>
            <a:endParaRPr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299D8B0C-AC66-47EC-A4ED-0427828E431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Practical &amp; Socially Relevant Projects / Internship</a:t>
            </a:r>
            <a:endParaRPr lang="en-US" altLang="en-US"/>
          </a:p>
        </p:txBody>
      </p:sp>
      <p:sp>
        <p:nvSpPr>
          <p:cNvPr id="3" name="Text Placeholder 2">
            <a:extLst>
              <a:ext uri="{FF2B5EF4-FFF2-40B4-BE49-F238E27FC236}">
                <a16:creationId xmlns:a16="http://schemas.microsoft.com/office/drawing/2014/main" id="{2C9453D3-CF3A-4725-B794-1A9BB994674E}"/>
              </a:ext>
            </a:extLst>
          </p:cNvPr>
          <p:cNvSpPr>
            <a:spLocks noGrp="1"/>
          </p:cNvSpPr>
          <p:nvPr>
            <p:ph type="body" sz="quarter" idx="13"/>
          </p:nvPr>
        </p:nvSpPr>
        <p:spPr/>
        <p:txBody>
          <a:bodyPr/>
          <a:lstStyle/>
          <a:p>
            <a:pPr>
              <a:buFont typeface="Symbol" pitchFamily="18" charset="2"/>
              <a:buNone/>
              <a:defRPr/>
            </a:pPr>
            <a:r>
              <a:t>Human science &amp; technology is one that facilitates clarity on human goal &amp; fulfillment of human goal in one or more of the 5 dimensions:</a:t>
            </a:r>
          </a:p>
          <a:p>
            <a:pPr marL="685800" lvl="1" indent="-457200">
              <a:buFont typeface="+mj-lt"/>
              <a:buAutoNum type="arabicPeriod"/>
              <a:defRPr/>
            </a:pPr>
            <a:r>
              <a:t>Education</a:t>
            </a:r>
            <a:r>
              <a:rPr lang="en-IN"/>
              <a:t>–</a:t>
            </a:r>
            <a:r>
              <a:t>Sanskar</a:t>
            </a:r>
          </a:p>
          <a:p>
            <a:pPr marL="685800" lvl="1" indent="-457200">
              <a:buFont typeface="+mj-lt"/>
              <a:buAutoNum type="arabicPeriod"/>
              <a:defRPr/>
            </a:pPr>
            <a:r>
              <a:rPr lang="en-IN"/>
              <a:t>Health–</a:t>
            </a:r>
            <a:r>
              <a:rPr lang="en-IN" err="1"/>
              <a:t>Sanyam</a:t>
            </a:r>
            <a:endParaRPr/>
          </a:p>
          <a:p>
            <a:pPr marL="685800" lvl="1" indent="-457200">
              <a:buFont typeface="+mj-lt"/>
              <a:buAutoNum type="arabicPeriod"/>
              <a:defRPr/>
            </a:pPr>
            <a:r>
              <a:rPr lang="en-IN"/>
              <a:t>Production–Work</a:t>
            </a:r>
            <a:endParaRPr/>
          </a:p>
          <a:p>
            <a:pPr marL="685800" lvl="1" indent="-457200">
              <a:buFont typeface="+mj-lt"/>
              <a:buAutoNum type="arabicPeriod"/>
              <a:defRPr/>
            </a:pPr>
            <a:r>
              <a:t>Justice–Suraksha</a:t>
            </a:r>
          </a:p>
          <a:p>
            <a:pPr marL="685800" lvl="1" indent="-457200">
              <a:buFont typeface="+mj-lt"/>
              <a:buAutoNum type="arabicPeriod"/>
              <a:defRPr/>
            </a:pPr>
            <a:r>
              <a:t>Exchange–Storage</a:t>
            </a:r>
          </a:p>
          <a:p>
            <a:pPr marL="457200" indent="-457200">
              <a:buNone/>
              <a:defRPr/>
            </a:pPr>
            <a:endParaRPr/>
          </a:p>
          <a:p>
            <a:pPr>
              <a:buFont typeface="Symbol" pitchFamily="18" charset="2"/>
              <a:buNone/>
              <a:defRPr/>
            </a:pPr>
            <a:r>
              <a:t>And one can see directly the connectedness to one or more of the human goals:</a:t>
            </a:r>
          </a:p>
          <a:p>
            <a:pPr marL="685800" lvl="1" indent="-457200">
              <a:buFont typeface="+mj-lt"/>
              <a:buAutoNum type="arabicPeriod"/>
              <a:defRPr/>
            </a:pPr>
            <a:r>
              <a:t>Right Understanding in every human being</a:t>
            </a:r>
          </a:p>
          <a:p>
            <a:pPr marL="685800" lvl="1" indent="-457200">
              <a:buFont typeface="+mj-lt"/>
              <a:buAutoNum type="arabicPeriod"/>
              <a:defRPr/>
            </a:pPr>
            <a:r>
              <a:t>Prosperity in every family</a:t>
            </a:r>
          </a:p>
          <a:p>
            <a:pPr marL="685800" lvl="1" indent="-457200">
              <a:buFont typeface="+mj-lt"/>
              <a:buAutoNum type="arabicPeriod"/>
              <a:defRPr/>
            </a:pPr>
            <a:r>
              <a:t>Fearlessness (Trust) in society and </a:t>
            </a:r>
          </a:p>
          <a:p>
            <a:pPr marL="685800" lvl="1" indent="-457200">
              <a:buFont typeface="+mj-lt"/>
              <a:buAutoNum type="arabicPeriod"/>
              <a:defRPr/>
            </a:pPr>
            <a:r>
              <a:t>Co-existence with Nature/in Existence</a:t>
            </a:r>
          </a:p>
          <a:p>
            <a:pPr>
              <a:buFont typeface="Symbol" pitchFamily="18" charset="2"/>
              <a:buNone/>
              <a:defRPr/>
            </a:pPr>
            <a: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A6FDCD4-07BF-479A-8C95-46293DA7800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Practical &amp; Socially Relevant Projects / Internship</a:t>
            </a:r>
            <a:endParaRPr lang="en-US" altLang="en-US"/>
          </a:p>
        </p:txBody>
      </p:sp>
      <p:sp>
        <p:nvSpPr>
          <p:cNvPr id="19459" name="Text Placeholder 2">
            <a:extLst>
              <a:ext uri="{FF2B5EF4-FFF2-40B4-BE49-F238E27FC236}">
                <a16:creationId xmlns:a16="http://schemas.microsoft.com/office/drawing/2014/main" id="{1F8535F9-BD16-451A-8423-701E26676E5F}"/>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457200" indent="-457200">
              <a:buFont typeface="Calibri" panose="020F0502020204030204" pitchFamily="34" charset="0"/>
              <a:buAutoNum type="arabicPeriod"/>
            </a:pPr>
            <a:r>
              <a:rPr lang="en-IN" altLang="en-US" b="1"/>
              <a:t>understanding/realization</a:t>
            </a:r>
            <a:endParaRPr altLang="en-US" b="1"/>
          </a:p>
          <a:p>
            <a:pPr marL="457200" indent="-457200">
              <a:buFont typeface="Calibri" panose="020F0502020204030204" pitchFamily="34" charset="0"/>
              <a:buAutoNum type="arabicPeriod"/>
            </a:pPr>
            <a:r>
              <a:rPr lang="en-IN" altLang="en-US"/>
              <a:t>feeling/thought</a:t>
            </a:r>
            <a:endParaRPr altLang="en-US"/>
          </a:p>
          <a:p>
            <a:pPr marL="457200" indent="-457200">
              <a:buFont typeface="Calibri" panose="020F0502020204030204" pitchFamily="34" charset="0"/>
              <a:buAutoNum type="arabicPeriod"/>
            </a:pPr>
            <a:r>
              <a:rPr lang="en-IN" altLang="en-US"/>
              <a:t>behaviour with human beings and</a:t>
            </a:r>
            <a:endParaRPr altLang="en-US"/>
          </a:p>
          <a:p>
            <a:pPr marL="457200" indent="-457200">
              <a:buFont typeface="Calibri" panose="020F0502020204030204" pitchFamily="34" charset="0"/>
              <a:buAutoNum type="arabicPeriod"/>
            </a:pPr>
            <a:r>
              <a:rPr lang="en-IN" altLang="en-US"/>
              <a:t>work with rest-of-nature</a:t>
            </a:r>
          </a:p>
          <a:p>
            <a:pPr marL="457200" indent="-457200">
              <a:buNone/>
            </a:pPr>
            <a:endParaRPr lang="en-IN" altLang="en-US"/>
          </a:p>
          <a:p>
            <a:pPr marL="457200" indent="-457200">
              <a:buNone/>
            </a:pPr>
            <a:r>
              <a:rPr lang="en-IN" altLang="en-US"/>
              <a:t>Priority</a:t>
            </a:r>
          </a:p>
          <a:p>
            <a:pPr marL="457200" indent="-457200">
              <a:buFont typeface="Calibri" panose="020F0502020204030204" pitchFamily="34" charset="0"/>
              <a:buAutoNum type="arabicPeriod"/>
            </a:pPr>
            <a:r>
              <a:rPr lang="en-IN" altLang="en-US" b="1"/>
              <a:t>right understanding in the self</a:t>
            </a:r>
            <a:endParaRPr altLang="en-US" b="1"/>
          </a:p>
          <a:p>
            <a:pPr marL="457200" indent="-457200">
              <a:buFont typeface="Calibri" panose="020F0502020204030204" pitchFamily="34" charset="0"/>
              <a:buAutoNum type="arabicPeriod"/>
            </a:pPr>
            <a:r>
              <a:rPr lang="en-IN" altLang="en-US"/>
              <a:t>relationship with other human-beings as well as</a:t>
            </a:r>
            <a:endParaRPr altLang="en-US"/>
          </a:p>
          <a:p>
            <a:pPr marL="457200" indent="-457200">
              <a:buFont typeface="Calibri" panose="020F0502020204030204" pitchFamily="34" charset="0"/>
              <a:buAutoNum type="arabicPeriod"/>
            </a:pPr>
            <a:r>
              <a:rPr lang="en-IN" altLang="en-US"/>
              <a:t>physical facilities with rest-of-nature</a:t>
            </a:r>
            <a:endParaRPr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C8E98A7-08BB-458B-88C7-6877082F19F6}"/>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Practical &amp; Socially Relevant Project</a:t>
            </a:r>
            <a:endParaRPr lang="en-GB" altLang="en-US"/>
          </a:p>
        </p:txBody>
      </p:sp>
      <p:sp>
        <p:nvSpPr>
          <p:cNvPr id="3" name="Text Placeholder 2">
            <a:extLst>
              <a:ext uri="{FF2B5EF4-FFF2-40B4-BE49-F238E27FC236}">
                <a16:creationId xmlns:a16="http://schemas.microsoft.com/office/drawing/2014/main" id="{BAB4BCE0-55F3-48D0-94B2-A14B7CE9D033}"/>
              </a:ext>
            </a:extLst>
          </p:cNvPr>
          <p:cNvSpPr>
            <a:spLocks noGrp="1"/>
          </p:cNvSpPr>
          <p:nvPr>
            <p:ph type="body" sz="quarter" idx="13"/>
          </p:nvPr>
        </p:nvSpPr>
        <p:spPr/>
        <p:txBody>
          <a:bodyPr>
            <a:normAutofit/>
          </a:bodyPr>
          <a:lstStyle/>
          <a:p>
            <a:pPr>
              <a:buFont typeface="Symbol" pitchFamily="18" charset="2"/>
              <a:buNone/>
              <a:defRPr/>
            </a:pPr>
            <a:r>
              <a:rPr lang="en-GB"/>
              <a:t>Whatever project or activity is taken up, it must reinforce </a:t>
            </a:r>
            <a:r>
              <a:rPr lang="en-GB" b="1"/>
              <a:t>right understanding</a:t>
            </a:r>
            <a:r>
              <a:rPr lang="en-GB"/>
              <a:t>. With this clarity we can select projects and activities. e.g. Tree Plantation: </a:t>
            </a:r>
          </a:p>
          <a:p>
            <a:pPr>
              <a:buFont typeface="Symbol" pitchFamily="18" charset="2"/>
              <a:buNone/>
              <a:defRPr/>
            </a:pPr>
            <a:endParaRPr lang="en-GB" sz="900"/>
          </a:p>
          <a:p>
            <a:pPr marL="457200" indent="-457200">
              <a:buFont typeface="+mj-lt"/>
              <a:buAutoNum type="arabicPeriod"/>
              <a:defRPr/>
            </a:pPr>
            <a:r>
              <a:rPr lang="en-GB"/>
              <a:t>Understanding that human being can live with the rest of the nature in a mutually fulfilling manner</a:t>
            </a:r>
          </a:p>
          <a:p>
            <a:pPr>
              <a:buFont typeface="+mj-lt"/>
              <a:buAutoNum type="arabicPeriod"/>
              <a:defRPr/>
            </a:pPr>
            <a:endParaRPr lang="en-GB" sz="900"/>
          </a:p>
          <a:p>
            <a:pPr marL="457200" indent="-457200">
              <a:buFont typeface="+mj-lt"/>
              <a:buAutoNum type="arabicPeriod"/>
              <a:defRPr/>
            </a:pPr>
            <a:r>
              <a:rPr lang="en-GB"/>
              <a:t>Our participation (</a:t>
            </a:r>
            <a:r>
              <a:rPr lang="en-GB" err="1"/>
              <a:t>bhagidari</a:t>
            </a:r>
            <a:r>
              <a:rPr lang="en-GB"/>
              <a:t>) in this Existence includes ensuring Enrichment, Protection and Right Utilization of rest of the nature. So, we need to ensure that we rightly utilize the products from the trees, like fruit, vegetables, wood etc. We also need to ensure that we are protecting and nurturing the trees that we have planted and have not damaged existing trees while planting the new ones</a:t>
            </a:r>
          </a:p>
          <a:p>
            <a:pPr>
              <a:buFont typeface="+mj-lt"/>
              <a:buAutoNum type="arabicPeriod"/>
              <a:defRPr/>
            </a:pPr>
            <a:endParaRPr lang="en-GB" sz="900"/>
          </a:p>
          <a:p>
            <a:pPr marL="457200" indent="-457200">
              <a:buFont typeface="+mj-lt"/>
              <a:buAutoNum type="arabicPeriod"/>
              <a:defRPr/>
            </a:pPr>
            <a:r>
              <a:rPr lang="en-GB"/>
              <a:t>If we pay attention to all these points then it means that tree plantation helps us in developing our understanding</a:t>
            </a:r>
          </a:p>
          <a:p>
            <a:pPr>
              <a:buFont typeface="+mj-lt"/>
              <a:buAutoNum type="arabicPeriod"/>
              <a:defRPr/>
            </a:pPr>
            <a:endParaRPr lang="en-GB" sz="900">
              <a:solidFill>
                <a:srgbClr val="FF0000"/>
              </a:solidFill>
            </a:endParaRPr>
          </a:p>
          <a:p>
            <a:pPr marL="457200" indent="-457200">
              <a:buFont typeface="+mj-lt"/>
              <a:buAutoNum type="arabicPeriod"/>
              <a:defRPr/>
            </a:pPr>
            <a:r>
              <a:rPr lang="en-GB">
                <a:solidFill>
                  <a:srgbClr val="FF0000"/>
                </a:solidFill>
              </a:rPr>
              <a:t>If we are doing tree plantation just to get respect, press coverage, tick mark on an activity sheet etc. then it means that we have not understood (the main point), and such a project would not be worth doing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F0C2702-A1E9-40A2-8007-006B4CB7F35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Practical &amp; Socially Relevant Projects / Internship</a:t>
            </a:r>
            <a:endParaRPr lang="en-US" altLang="en-US"/>
          </a:p>
        </p:txBody>
      </p:sp>
      <p:sp>
        <p:nvSpPr>
          <p:cNvPr id="21507" name="Text Placeholder 2">
            <a:extLst>
              <a:ext uri="{FF2B5EF4-FFF2-40B4-BE49-F238E27FC236}">
                <a16:creationId xmlns:a16="http://schemas.microsoft.com/office/drawing/2014/main" id="{4AE8646F-6143-44DB-ADB4-7E3A27096E0D}"/>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 typeface="Symbol" pitchFamily="18" charset="2"/>
              <a:buNone/>
            </a:pPr>
            <a:r>
              <a:rPr altLang="en-US"/>
              <a:t>In the absence of this clarity of human goal, most of the time &amp; effort is spent on accumulation of physical facilities- that too in just a few individuals, leading to mistrust between people as well as resource depletion and pollution in rest-of-nature.</a:t>
            </a:r>
          </a:p>
          <a:p>
            <a:pPr>
              <a:buFont typeface="Symbol" pitchFamily="18" charset="2"/>
              <a:buNone/>
            </a:pPr>
            <a:endParaRPr altLang="en-US">
              <a:solidFill>
                <a:srgbClr val="FF0000"/>
              </a:solidFill>
            </a:endParaRPr>
          </a:p>
          <a:p>
            <a:pPr>
              <a:buFont typeface="Symbol" pitchFamily="18" charset="2"/>
              <a:buNone/>
            </a:pPr>
            <a:r>
              <a:rPr altLang="en-US">
                <a:solidFill>
                  <a:srgbClr val="FF0000"/>
                </a:solidFill>
              </a:rPr>
              <a:t>We do not suggest that one delve into the details of problems or exclusively finding out “what is happening”.</a:t>
            </a:r>
          </a:p>
          <a:p>
            <a:pPr>
              <a:buFont typeface="Symbol" pitchFamily="18" charset="2"/>
              <a:buNone/>
            </a:pPr>
            <a:endParaRPr altLang="en-US">
              <a:solidFill>
                <a:srgbClr val="FF0000"/>
              </a:solidFill>
            </a:endParaRPr>
          </a:p>
          <a:p>
            <a:pPr>
              <a:buFont typeface="Symbol" pitchFamily="18" charset="2"/>
              <a:buNone/>
            </a:pPr>
            <a:r>
              <a:rPr altLang="en-US"/>
              <a:t>A detailed study of the current state can be helpful (what not to do) if there is clarity on human goal (what to do) and some direction for “what to do” and a project (action) for it is the bulk of the effort with your role in it clearly visible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35CBE96-3EF8-4E8C-B499-B76F4D7D3FDF}"/>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1/ Projects in dimension 1-education-sanskar</a:t>
            </a:r>
          </a:p>
        </p:txBody>
      </p:sp>
      <p:sp>
        <p:nvSpPr>
          <p:cNvPr id="3" name="Text Placeholder 2">
            <a:extLst>
              <a:ext uri="{FF2B5EF4-FFF2-40B4-BE49-F238E27FC236}">
                <a16:creationId xmlns:a16="http://schemas.microsoft.com/office/drawing/2014/main" id="{B9BE94F0-445B-4632-9E4D-9CD4ABCB0D5C}"/>
              </a:ext>
            </a:extLst>
          </p:cNvPr>
          <p:cNvSpPr>
            <a:spLocks noGrp="1"/>
          </p:cNvSpPr>
          <p:nvPr>
            <p:ph type="body" sz="quarter" idx="13"/>
          </p:nvPr>
        </p:nvSpPr>
        <p:spPr/>
        <p:txBody>
          <a:bodyPr>
            <a:normAutofit fontScale="92500" lnSpcReduction="10000"/>
          </a:bodyPr>
          <a:lstStyle/>
          <a:p>
            <a:pPr>
              <a:buFont typeface="Symbol" pitchFamily="18" charset="2"/>
              <a:buNone/>
              <a:defRPr/>
            </a:pPr>
            <a:r>
              <a:rPr lang="en-IN" i="1"/>
              <a:t>The role of education is to facilitate the development of the competence to live with Definite Human Conduct by ensuring all 3 (Right Understanding, Relationships and Physical Facilities) –  in every Human Being.</a:t>
            </a:r>
            <a:endParaRPr/>
          </a:p>
          <a:p>
            <a:pPr>
              <a:buFont typeface="Symbol" pitchFamily="18" charset="2"/>
              <a:buNone/>
              <a:defRPr/>
            </a:pPr>
            <a:r>
              <a:rPr i="1"/>
              <a:t>Education = Developing Right Understanding.</a:t>
            </a:r>
            <a:endParaRPr/>
          </a:p>
          <a:p>
            <a:pPr>
              <a:buFont typeface="Symbol" pitchFamily="18" charset="2"/>
              <a:buNone/>
              <a:defRPr/>
            </a:pPr>
            <a:r>
              <a:rPr i="1"/>
              <a:t>Sanskar = Commitment/ Preparation/ Practice for Right Living. Preparation includes Learning Right Skills &amp; Technology.</a:t>
            </a:r>
          </a:p>
          <a:p>
            <a:pPr>
              <a:buFont typeface="Symbol" pitchFamily="18" charset="2"/>
              <a:buNone/>
              <a:defRPr/>
            </a:pPr>
            <a:endParaRPr/>
          </a:p>
          <a:p>
            <a:pPr marL="457200" indent="-457200">
              <a:buFont typeface="+mj-lt"/>
              <a:buAutoNum type="arabicPeriod"/>
              <a:defRPr/>
            </a:pPr>
            <a:r>
              <a:rPr lang="en-IN"/>
              <a:t>Visit </a:t>
            </a:r>
            <a:r>
              <a:rPr lang="en-IN" err="1"/>
              <a:t>Riarki</a:t>
            </a:r>
            <a:r>
              <a:rPr lang="en-IN"/>
              <a:t> College (or watch the video). Share your observations on the method “each one teach one”. Further, you can share your observations on the impact on the local community  (dimension 1-education-sanskar, type 1-study)</a:t>
            </a:r>
            <a:endParaRPr/>
          </a:p>
          <a:p>
            <a:pPr marL="457200" indent="-457200">
              <a:buFont typeface="+mj-lt"/>
              <a:buAutoNum type="arabicPeriod"/>
              <a:defRPr/>
            </a:pPr>
            <a:r>
              <a:rPr lang="en-IN"/>
              <a:t>Read one chapter of a school (class 7-12) maths or science textbook. Relate this chapter to real life. E.g. the concept of inertia or LCM-HCF, integration-differentiation etc. (dimension 1-education-sanskar, type 2-model/prototype)</a:t>
            </a:r>
            <a:endParaRPr/>
          </a:p>
          <a:p>
            <a:pPr marL="457200" indent="-457200">
              <a:buFont typeface="+mj-lt"/>
              <a:buAutoNum type="arabicPeriod"/>
              <a:defRPr/>
            </a:pPr>
            <a:r>
              <a:rPr lang="en-IN"/>
              <a:t>Run an evening class on a topic like mathematics, science or human values for the local community (dimension 1-education-sanskar, type 2-model/prototype)</a:t>
            </a:r>
            <a:endParaRPr/>
          </a:p>
          <a:p>
            <a:pPr marL="457200" indent="-457200">
              <a:buFont typeface="+mj-lt"/>
              <a:buAutoNum type="arabicPeriod"/>
              <a:defRPr/>
            </a:pPr>
            <a:r>
              <a:rPr lang="en-IN"/>
              <a:t>Make a simple video using your cell-phone about a social issue like ‘how preconditioning is transferred in the society’ an example of which is “Ignored Truth (example of video students can make).FLV”. (dimension 1-education-sanskar, type 1-study)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23D3F2E-3183-4EB7-B4A1-140273284366}"/>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2/ Projects in dimension 2-health-sanyam</a:t>
            </a:r>
          </a:p>
        </p:txBody>
      </p:sp>
      <p:sp>
        <p:nvSpPr>
          <p:cNvPr id="3" name="Text Placeholder 2">
            <a:extLst>
              <a:ext uri="{FF2B5EF4-FFF2-40B4-BE49-F238E27FC236}">
                <a16:creationId xmlns:a16="http://schemas.microsoft.com/office/drawing/2014/main" id="{5E2C3313-8FE0-4329-BF1E-2F899D7145F9}"/>
              </a:ext>
            </a:extLst>
          </p:cNvPr>
          <p:cNvSpPr>
            <a:spLocks noGrp="1"/>
          </p:cNvSpPr>
          <p:nvPr>
            <p:ph type="body" sz="quarter" idx="13"/>
          </p:nvPr>
        </p:nvSpPr>
        <p:spPr/>
        <p:txBody>
          <a:bodyPr/>
          <a:lstStyle/>
          <a:p>
            <a:pPr>
              <a:buFont typeface="Symbol" pitchFamily="18" charset="2"/>
              <a:buNone/>
              <a:defRPr/>
            </a:pPr>
            <a:r>
              <a:rPr lang="en-IN" i="1"/>
              <a:t>Health-</a:t>
            </a:r>
            <a:r>
              <a:rPr lang="en-IN" i="1" err="1"/>
              <a:t>sanyam</a:t>
            </a:r>
            <a:r>
              <a:rPr lang="en-IN" i="1"/>
              <a:t> is to ensure health </a:t>
            </a:r>
            <a:r>
              <a:rPr i="1"/>
              <a:t>by appropriate ahar-vihar, shram-vyavam, asan-pranayam, aushadhi-chikitsa.</a:t>
            </a:r>
            <a:endParaRPr/>
          </a:p>
          <a:p>
            <a:pPr lvl="1">
              <a:buFont typeface="Wingdings" pitchFamily="2" charset="2"/>
              <a:buNone/>
              <a:defRPr/>
            </a:pPr>
            <a:r>
              <a:rPr i="1"/>
              <a:t>Sanyam –</a:t>
            </a:r>
            <a:r>
              <a:rPr b="1" i="1"/>
              <a:t> </a:t>
            </a:r>
            <a:r>
              <a:rPr i="1"/>
              <a:t>Feeling of responsibility for Nurturing, Protecting and Right Utilization of the Body</a:t>
            </a:r>
            <a:endParaRPr/>
          </a:p>
          <a:p>
            <a:pPr lvl="1">
              <a:buFont typeface="Symbol" pitchFamily="18" charset="2"/>
              <a:buNone/>
              <a:defRPr/>
            </a:pPr>
            <a:r>
              <a:rPr i="1"/>
              <a:t>Health – the body is in order &amp; acts according to the self.</a:t>
            </a:r>
            <a:endParaRPr/>
          </a:p>
          <a:p>
            <a:pPr>
              <a:defRPr/>
            </a:pPr>
            <a:endParaRPr lang="en-IN"/>
          </a:p>
          <a:p>
            <a:pPr marL="457200" indent="-457200">
              <a:buFont typeface="+mj-lt"/>
              <a:buAutoNum type="arabicPeriod"/>
              <a:defRPr/>
            </a:pPr>
            <a:r>
              <a:rPr lang="en-IN"/>
              <a:t>Find out the quality of air and water in your village and in your house. What needs to be done so that the buildings in your village are eco-friendly? village (</a:t>
            </a:r>
            <a:r>
              <a:t>dimension 2-h</a:t>
            </a:r>
            <a:r>
              <a:rPr lang="en-IN" err="1"/>
              <a:t>ealth-sanyam</a:t>
            </a:r>
            <a:r>
              <a:rPr lang="en-IN"/>
              <a:t>, type 1-study)</a:t>
            </a:r>
            <a:endParaRPr/>
          </a:p>
          <a:p>
            <a:pPr marL="457200" indent="-457200">
              <a:buFont typeface="+mj-lt"/>
              <a:buAutoNum type="arabicPeriod"/>
              <a:defRPr/>
            </a:pPr>
            <a:r>
              <a:rPr lang="en-IN"/>
              <a:t>Study the awareness about Health-</a:t>
            </a:r>
            <a:r>
              <a:rPr lang="en-IN" err="1"/>
              <a:t>Sanyam</a:t>
            </a:r>
            <a:r>
              <a:rPr lang="en-IN"/>
              <a:t> in your family/community/village (</a:t>
            </a:r>
            <a:r>
              <a:t>dimension 2-h</a:t>
            </a:r>
            <a:r>
              <a:rPr lang="en-IN" err="1"/>
              <a:t>ealth-sanyam</a:t>
            </a:r>
            <a:r>
              <a:rPr lang="en-IN"/>
              <a:t>, type 1-study)</a:t>
            </a:r>
            <a:endParaRPr/>
          </a:p>
          <a:p>
            <a:pPr marL="457200" indent="-457200">
              <a:buFont typeface="+mj-lt"/>
              <a:buAutoNum type="arabicPeriod"/>
              <a:defRPr/>
            </a:pPr>
            <a:r>
              <a:rPr lang="en-IN"/>
              <a:t>Study the underlying assumptions in </a:t>
            </a:r>
            <a:r>
              <a:rPr lang="en-IN" err="1"/>
              <a:t>Ayurveda</a:t>
            </a:r>
            <a:r>
              <a:rPr lang="en-IN"/>
              <a:t>, Naturopathy, Homeopathy and </a:t>
            </a:r>
            <a:r>
              <a:rPr lang="en-IN" err="1"/>
              <a:t>Allopathy</a:t>
            </a:r>
            <a:r>
              <a:rPr lang="en-IN"/>
              <a:t>. Articulate your opinion (</a:t>
            </a:r>
            <a:r>
              <a:t>dimension 2-h</a:t>
            </a:r>
            <a:r>
              <a:rPr lang="en-IN" err="1"/>
              <a:t>ealth-sanyam</a:t>
            </a:r>
            <a:r>
              <a:rPr lang="en-IN"/>
              <a:t>, type 1-study)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93D40DF7-9D7D-4A07-A227-893ACF7AF28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3/ Projects in dimension 3-production-work</a:t>
            </a:r>
          </a:p>
        </p:txBody>
      </p:sp>
      <p:sp>
        <p:nvSpPr>
          <p:cNvPr id="3" name="Text Placeholder 2">
            <a:extLst>
              <a:ext uri="{FF2B5EF4-FFF2-40B4-BE49-F238E27FC236}">
                <a16:creationId xmlns:a16="http://schemas.microsoft.com/office/drawing/2014/main" id="{B1610DC2-C359-4906-88DF-92765572310D}"/>
              </a:ext>
            </a:extLst>
          </p:cNvPr>
          <p:cNvSpPr>
            <a:spLocks noGrp="1"/>
          </p:cNvSpPr>
          <p:nvPr>
            <p:ph type="body" sz="quarter" idx="13"/>
          </p:nvPr>
        </p:nvSpPr>
        <p:spPr/>
        <p:txBody>
          <a:bodyPr>
            <a:normAutofit fontScale="92500" lnSpcReduction="10000"/>
          </a:bodyPr>
          <a:lstStyle/>
          <a:p>
            <a:pPr>
              <a:buFont typeface="Symbol" pitchFamily="18" charset="2"/>
              <a:buNone/>
              <a:defRPr/>
            </a:pPr>
            <a:r>
              <a:rPr lang="en-IN" i="1"/>
              <a:t>Work – is the effort a human being does on the rest of nature.</a:t>
            </a:r>
            <a:endParaRPr/>
          </a:p>
          <a:p>
            <a:pPr>
              <a:buFont typeface="Symbol" pitchFamily="18" charset="2"/>
              <a:buNone/>
              <a:defRPr/>
            </a:pPr>
            <a:r>
              <a:rPr lang="en-IN" i="1"/>
              <a:t>Production – are the things obtained from work.</a:t>
            </a:r>
            <a:endParaRPr/>
          </a:p>
          <a:p>
            <a:pPr>
              <a:buFont typeface="Symbol" pitchFamily="18" charset="2"/>
              <a:buNone/>
              <a:defRPr/>
            </a:pPr>
            <a:r>
              <a:rPr lang="en-IN" i="1"/>
              <a:t>The important points about production-work are</a:t>
            </a:r>
          </a:p>
          <a:p>
            <a:pPr marL="685800" lvl="1" indent="-457200">
              <a:buFont typeface="Symbol" pitchFamily="18" charset="2"/>
              <a:buAutoNum type="alphaLcParenR"/>
              <a:defRPr/>
            </a:pPr>
            <a:r>
              <a:rPr lang="en-IN" sz="2200" i="1"/>
              <a:t>what to produce – necessary physical facility – for nurturing, protecting and right utilisation of the body</a:t>
            </a:r>
          </a:p>
          <a:p>
            <a:pPr marL="685800" lvl="1" indent="-457200">
              <a:buFont typeface="Symbol" pitchFamily="18" charset="2"/>
              <a:buAutoNum type="alphaLcParenR"/>
              <a:defRPr/>
            </a:pPr>
            <a:r>
              <a:rPr lang="en-IN" sz="2200" i="1"/>
              <a:t>how to produce – by </a:t>
            </a:r>
            <a:r>
              <a:rPr lang="en-IN" sz="2200" i="1" err="1"/>
              <a:t>Avartansheel</a:t>
            </a:r>
            <a:r>
              <a:rPr lang="en-IN" sz="2200" i="1"/>
              <a:t> process – a process that is cyclic as well as mutually enriching</a:t>
            </a:r>
          </a:p>
          <a:p>
            <a:pPr marL="685800" lvl="1" indent="-457200">
              <a:buFont typeface="Symbol" pitchFamily="18" charset="2"/>
              <a:buAutoNum type="alphaLcParenR"/>
              <a:defRPr/>
            </a:pPr>
            <a:r>
              <a:rPr lang="en-IN" sz="2200" i="1"/>
              <a:t>ensuring justice for the people involved in production</a:t>
            </a:r>
            <a:endParaRPr sz="2200"/>
          </a:p>
          <a:p>
            <a:pPr>
              <a:defRPr/>
            </a:pPr>
            <a:endParaRPr lang="en-IN"/>
          </a:p>
          <a:p>
            <a:pPr marL="457200" indent="-457200">
              <a:buFont typeface="+mj-lt"/>
              <a:buAutoNum type="arabicPeriod"/>
              <a:defRPr/>
            </a:pPr>
            <a:r>
              <a:rPr lang="en-IN"/>
              <a:t>Find out how much food is cooked, consumed, wasted per day in your hostel mess. Suggest ways to facilitate responsibility in food consumption (</a:t>
            </a:r>
            <a:r>
              <a:t>dimension 3-</a:t>
            </a:r>
            <a:r>
              <a:rPr lang="en-IN"/>
              <a:t>production-work, type 1-study)</a:t>
            </a:r>
            <a:endParaRPr/>
          </a:p>
          <a:p>
            <a:pPr marL="457200" indent="-457200">
              <a:buFont typeface="+mj-lt"/>
              <a:buAutoNum type="arabicPeriod"/>
              <a:defRPr/>
            </a:pPr>
            <a:r>
              <a:rPr lang="en-IN"/>
              <a:t>Make your campus self-sufficient on renewable energy using biogas, night soil, </a:t>
            </a:r>
            <a:r>
              <a:rPr lang="en-IN" err="1"/>
              <a:t>gassifier</a:t>
            </a:r>
            <a:r>
              <a:rPr lang="en-IN"/>
              <a:t>, solar power, wind power etc. (</a:t>
            </a:r>
            <a:r>
              <a:t>dimension 3-</a:t>
            </a:r>
            <a:r>
              <a:rPr lang="en-IN"/>
              <a:t>production-work, type 3-implementation)</a:t>
            </a:r>
            <a:endParaRPr/>
          </a:p>
          <a:p>
            <a:pPr marL="457200" indent="-457200">
              <a:buFont typeface="+mj-lt"/>
              <a:buAutoNum type="arabicPeriod"/>
              <a:defRPr/>
            </a:pPr>
            <a:r>
              <a:rPr lang="en-IN"/>
              <a:t>Find out about power generation from rice husk &amp; similar ‘waste’ material. Is this system </a:t>
            </a:r>
            <a:r>
              <a:rPr lang="en-IN" err="1"/>
              <a:t>avartansheel</a:t>
            </a:r>
            <a:r>
              <a:rPr lang="en-IN"/>
              <a:t>? What changes are needed to make it </a:t>
            </a:r>
            <a:r>
              <a:rPr lang="en-IN" err="1"/>
              <a:t>avartansheel</a:t>
            </a:r>
            <a:r>
              <a:rPr lang="en-IN"/>
              <a:t>? (</a:t>
            </a:r>
            <a:r>
              <a:t>dimension 3-</a:t>
            </a:r>
            <a:r>
              <a:rPr lang="en-IN"/>
              <a:t>production-work, type 1-study)</a:t>
            </a:r>
            <a:endParaRPr/>
          </a:p>
          <a:p>
            <a:pPr marL="457200" indent="-457200">
              <a:buFont typeface="+mj-lt"/>
              <a:buAutoNum type="arabicPeriod"/>
              <a:defRPr/>
            </a:pPr>
            <a:r>
              <a:rPr lang="en-IN"/>
              <a:t>Develop a prototype of a pedal driven generator (</a:t>
            </a:r>
            <a:r>
              <a:t>dimension 3-</a:t>
            </a:r>
            <a:r>
              <a:rPr lang="en-IN"/>
              <a:t>production-work, type 2-model/prototype)</a:t>
            </a:r>
            <a:endParaRPr/>
          </a:p>
          <a:p>
            <a:pPr marL="457200" indent="-457200">
              <a:buFont typeface="+mj-lt"/>
              <a:buAutoNum type="arabicPeriod"/>
              <a:defRPr/>
            </a:pPr>
            <a:r>
              <a:rPr lang="en-IN"/>
              <a:t>Survey your village using the CDP Survey form. Share your observations (</a:t>
            </a:r>
            <a:r>
              <a:t>dimension 3-</a:t>
            </a:r>
            <a:r>
              <a:rPr lang="en-IN"/>
              <a:t>production-work, type 1-study)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FE3CD1C7-4B0A-4A67-ADD0-8557EEA9A37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Example of a Study Project </a:t>
            </a:r>
            <a:r>
              <a:rPr lang="en-US" altLang="en-US"/>
              <a:t>in dimension 3-production-work</a:t>
            </a:r>
          </a:p>
        </p:txBody>
      </p:sp>
      <p:sp>
        <p:nvSpPr>
          <p:cNvPr id="3" name="Text Placeholder 2">
            <a:extLst>
              <a:ext uri="{FF2B5EF4-FFF2-40B4-BE49-F238E27FC236}">
                <a16:creationId xmlns:a16="http://schemas.microsoft.com/office/drawing/2014/main" id="{4F16DC7D-1277-40A8-A916-1593E5462E04}"/>
              </a:ext>
            </a:extLst>
          </p:cNvPr>
          <p:cNvSpPr>
            <a:spLocks noGrp="1"/>
          </p:cNvSpPr>
          <p:nvPr>
            <p:ph type="body" sz="quarter" idx="13"/>
          </p:nvPr>
        </p:nvSpPr>
        <p:spPr/>
        <p:txBody>
          <a:bodyPr>
            <a:normAutofit/>
          </a:bodyPr>
          <a:lstStyle/>
          <a:p>
            <a:pPr>
              <a:buFont typeface="Symbol" pitchFamily="18" charset="2"/>
              <a:buNone/>
              <a:defRPr/>
            </a:pPr>
            <a:r>
              <a:rPr lang="en-IN"/>
              <a:t>Find out the quantity of food-grain (rice, wheat, corn, </a:t>
            </a:r>
            <a:r>
              <a:rPr lang="en-IN" err="1"/>
              <a:t>jowar</a:t>
            </a:r>
            <a:r>
              <a:rPr lang="en-IN"/>
              <a:t> etc.) that your family consumes annually. Taking this as the base, find out the total requirement of food-grain for your country. Find out the total production of food-grain in your country. Is the production sufficient? Articulate your conclusions.</a:t>
            </a:r>
            <a:endParaRPr/>
          </a:p>
          <a:p>
            <a:pPr>
              <a:defRPr/>
            </a:pPr>
            <a:endParaRPr/>
          </a:p>
          <a:p>
            <a:pPr>
              <a:buFont typeface="Symbol" pitchFamily="18" charset="2"/>
              <a:buNone/>
              <a:defRPr/>
            </a:pPr>
            <a:r>
              <a:t>Total Population				= 113 crore</a:t>
            </a:r>
          </a:p>
          <a:p>
            <a:pPr>
              <a:buFont typeface="Symbol" pitchFamily="18" charset="2"/>
              <a:buNone/>
              <a:defRPr/>
            </a:pPr>
            <a:r>
              <a:t>Total Production</a:t>
            </a:r>
            <a:r>
              <a:rPr lang="en-IN"/>
              <a:t> 				= 23000 </a:t>
            </a:r>
            <a:r>
              <a:rPr lang="en-IN" err="1"/>
              <a:t>crore</a:t>
            </a:r>
            <a:r>
              <a:rPr lang="en-IN"/>
              <a:t> kg</a:t>
            </a:r>
            <a:endParaRPr/>
          </a:p>
          <a:p>
            <a:pPr>
              <a:buFont typeface="Symbol" pitchFamily="18" charset="2"/>
              <a:buNone/>
              <a:defRPr/>
            </a:pPr>
            <a:r>
              <a:t>If Total Requirement</a:t>
            </a:r>
            <a:r>
              <a:rPr lang="en-IN"/>
              <a:t> is 100 kg/year/person, then the total requirement is 11300 </a:t>
            </a:r>
            <a:r>
              <a:rPr lang="en-IN" err="1"/>
              <a:t>crore</a:t>
            </a:r>
            <a:r>
              <a:rPr lang="en-IN"/>
              <a:t> kg/year (which is an over-estimate as we have not taken the average age. Small children need less, older people also need less).</a:t>
            </a:r>
            <a:endParaRPr/>
          </a:p>
          <a:p>
            <a:pPr>
              <a:buFont typeface="Symbol" pitchFamily="18" charset="2"/>
              <a:buNone/>
              <a:defRPr/>
            </a:pPr>
            <a:r>
              <a:t>Conclusions: Food-grain available in India is more than 2 times the need. The problem is not of food-grain production or over-population, it is of mindset, of wrong assumptions, lack of feeling of relationship and, at the core, lack of right understanding</a:t>
            </a:r>
            <a:r>
              <a:rPr lang="en-IN"/>
              <a:t>.</a:t>
            </a:r>
          </a:p>
          <a:p>
            <a:pPr>
              <a:buFont typeface="Symbol" pitchFamily="18" charset="2"/>
              <a:buNone/>
              <a:defRPr/>
            </a:pPr>
            <a:r>
              <a:rPr lang="en-IN"/>
              <a:t>A full 30-page report (1-Food Assignment.pdf) is attached as a sample report.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2BB0DF5-DB81-49BD-957D-175F5B9594E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Example of a Prototype Project </a:t>
            </a:r>
            <a:r>
              <a:rPr lang="en-IN" altLang="en-US"/>
              <a:t> </a:t>
            </a:r>
            <a:r>
              <a:rPr lang="en-US" altLang="en-US"/>
              <a:t>in dimension 3-production-work</a:t>
            </a:r>
          </a:p>
        </p:txBody>
      </p:sp>
      <p:sp>
        <p:nvSpPr>
          <p:cNvPr id="26627" name="Text Placeholder 2">
            <a:extLst>
              <a:ext uri="{FF2B5EF4-FFF2-40B4-BE49-F238E27FC236}">
                <a16:creationId xmlns:a16="http://schemas.microsoft.com/office/drawing/2014/main" id="{6459D14A-BDAC-42BB-888D-5F1832EB92A1}"/>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Tx/>
              <a:buChar char="-"/>
            </a:pPr>
            <a:r>
              <a:rPr altLang="en-US"/>
              <a:t>Sterling Engine (</a:t>
            </a:r>
            <a:r>
              <a:rPr altLang="en-US">
                <a:hlinkClick r:id="rId2"/>
              </a:rPr>
              <a:t>http://www.youtube.com/watch?v=7Q4UENGN_Yk</a:t>
            </a:r>
            <a:r>
              <a:rPr altLang="en-US"/>
              <a:t>)</a:t>
            </a:r>
          </a:p>
          <a:p>
            <a:pPr>
              <a:buFontTx/>
              <a:buChar char="-"/>
            </a:pPr>
            <a:r>
              <a:rPr altLang="en-US"/>
              <a:t>Pune (</a:t>
            </a:r>
            <a:r>
              <a:rPr altLang="en-US">
                <a:hlinkClick r:id="rId3"/>
              </a:rPr>
              <a:t>http://www.youtube.com/watch?v=bwimXHIdx-E</a:t>
            </a:r>
            <a:r>
              <a:rPr altLang="en-US"/>
              <a:t>)</a:t>
            </a:r>
          </a:p>
          <a:p>
            <a:pPr>
              <a:buFontTx/>
              <a:buChar char="-"/>
            </a:pPr>
            <a:r>
              <a:rPr altLang="en-US"/>
              <a:t>Pilani (</a:t>
            </a:r>
            <a:r>
              <a:rPr altLang="en-US">
                <a:hlinkClick r:id="rId4"/>
              </a:rPr>
              <a:t>http://www.youtube.com/watch?v=W1-1fdIKFu8</a:t>
            </a:r>
            <a:r>
              <a:rPr altLang="en-US"/>
              <a:t>)</a:t>
            </a:r>
          </a:p>
          <a:p>
            <a:pPr>
              <a:buFontTx/>
              <a:buChar char="-"/>
            </a:pPr>
            <a:endParaRPr altLang="en-US"/>
          </a:p>
          <a:p>
            <a:pPr>
              <a:buFontTx/>
              <a:buChar char="-"/>
            </a:pPr>
            <a:r>
              <a:rPr altLang="en-US"/>
              <a:t>Anil Gupta TedX talk re. Honeybee Network https://www.ted.com/talks/anil_gupta_india_s_hidden_hotbeds_of_invention</a:t>
            </a:r>
          </a:p>
          <a:p>
            <a:pPr>
              <a:buFont typeface="Symbol" pitchFamily="18" charset="2"/>
              <a:buNone/>
            </a:pPr>
            <a:endParaRPr altLang="en-US"/>
          </a:p>
        </p:txBody>
      </p:sp>
      <p:sp>
        <p:nvSpPr>
          <p:cNvPr id="26628" name="AutoShape 2" descr="data:image/jpeg;base64,/9j/4AAQSkZJRgABAQAAAQABAAD/2wBDAAkGBwgHBgkIBwgKCgkLDRYPDQwMDRsUFRAWIB0iIiAdHx8kKDQsJCYxJx8fLT0tMTU3Ojo6Iys/RD84QzQ5Ojf/2wBDAQoKCg0MDRoPDxo3JR8lNzc3Nzc3Nzc3Nzc3Nzc3Nzc3Nzc3Nzc3Nzc3Nzc3Nzc3Nzc3Nzc3Nzc3Nzc3Nzc3Nzf/wAARCABcAGQDASIAAhEBAxEB/8QAHAAAAgIDAQEAAAAAAAAAAAAAAAcGCAEEBQMC/8QARhAAAQIEAwMHCAYGCwAAAAAAAQIDAAQFEQYSIQcxQRMUFyI2UWEydIGRkrKz0xVScXOT0iNUVaGxwTM1QkRWYnKEpNHw/8QAGwEAAgMBAQEAAAAAAAAAAAAAAAMBAgQGBQf/xAAvEQACAQIDBQYGAwAAAAAAAAAAAQIDEQQSMQUhQVKhExQyscHhM2FxkdHwFiOB/9oADAMBAAIRAxEAPwB4wQRg7oAAqCQSeEcp3E9AZm+aPVymNzOYJ5Fc42F3O4Zb3ubj1wpMfYxmq/OPyEq4tmlMrU3kSbGZUk2zK45bjRO4jU3uAIGuSl+Xcc5u0stllKULByWKlAgpFoALVtuIcSFNqSpJ3KSbgxq1iosUilzdSmwssSrSnXMgucqRc2EIHC2I5nCy1imLdlWFi65ZwGZlrk6kAWWk+O77YZVF2oU2dbBnmFtpsM70ornLQPd1RnHpTaADA2wYXIBBmiDxCUfmjzf2vYc5FfICYU7lOQKSixVbS/WicU6pU6qMl6nTcvMtg2JaWFWPcbbo28qSfJHqgArWraBW3lF12vzKFrOZSWplCUpJ3hIvoIwMd1g7sQTp/wB2j/uJIlKdTlF8yuHiY4NfAE+zoP6E8P8AMIzVY5IuV39z29n13ia8KGSCvxyp8Dzb2gVthaXWq9MuOIIUlDsyhSFEcFC+oO6HxhHE8limRcmpBLgSysNuZ0gdbKlWlibiyhFegsXENXYL2dqfn4+C1EYablfX/WN25ge7ZJXjvv4Y5fVjNgggjUc+EaGIFvN0GpLlioPplXS3kFzmyG1h33jfjCgCkgi47oAKvS+Xm7WQ3TkFje9xbQxzOUVzOoLWtwLDzQJ1unrmwH7v/GJljPDz+GKq6l1Fqc86TJzAFkEKuQ14KTqAOIF+8CPEdeY8FMe8qAD7ZKy0gupAcKQVDuNtf5w3cAYeptawNIKq0g264lTyGngOTcS3yq8oC02UBbxhY0WkTteqSKdS0/pVauOlN0S6frr9Wg4nTvIsNR6dL0mlytPk05ZeWaS02PAC2vjABBqls2W3MKm6HUVomMtk8upSFgbwkPN2WBfvzfyjnSc5tPp8/MybkrzqXFlMPuNNvHcLjMFt3AN7Zhc+iGtGOMACLYzFlJXfOR1ri2t9dOEcDEqss6z4sq94RIkjyv8AUr+JiNYq0nZf7lX8RFZRzKxv2VLLjIP6+TOTyljv4w39gnZ2pefD4DUJZS7GJjs5x+nCTS5KZp6n5WZeDi3UryrQciUWAtZXk3sSN8O7u4Rukejtqq6yjbhcsNBGrIz8vUZJickXEvSz6AttxJ0UkwQu5z5tRp1WqSFIlDN1SaalZcEJLrqrJBO7WNyIFtsTmwDNgEAlxAufTABOHmmZuXU082h5lxNlIWkKSoeIMJvEFCosntNkaMzKMsyc03KqVKpJCVnO9ewvpokbokzO1OQS0hP0HV9Egf3f5sRCr4hYqWO5TEgpc2lqUQwkIc5LlTlU4VZbLI3LTvI3QAOamU2RpMqJamyjEqwDcNsoCRfv04+MaU3NSldlqrR6ZVQ1OtILTy2FfpJVSgbG3A6G32RGDtUkLf1HWP8Aj/NjS2Vz6Kri3Fs+2060h8sKS27lzJ67+hykj1EwAbvR/Wf8a1P1L+ZHw9gGuoaWprGVSW4EkpSSsXNtBflIYcFrwAVgNPrrSi2+ioNOpNloLDxyq4i4VY68Y8nqTUn1BTzc44QLAqlXjYeuLR2ghPZy5n0/B6McbRjb+iN/rL8lWUYdqTziWmJKZcecUEoTzV0XUd2pNgPE6CDGdBTh2vO0rleVCWwVKsRvQg23ndmIvFpSL74rttj7fzX3afhtRpw+ZSScrlHiFVqxyxUV8m/VsZ2xVSlYIQFKJAmXCL8L2Uf3qJ9MEfOxPsSnzhfupghbW8wvUn8QDbW62METDJcQHFOJKUFQzKAvewiK7Upuos4tcRKVrE0o1yDf6KnMKW0DrrcPI179IXNcfnH5uVM7UazPFLbuQ1VooUjq65LuLvfju3CNMMNKUM991m+P71IvvsSZINhGbGIElIyjhpAogR0H8WxDV+0XUq6iRPLRLNijraK5X21uIS44hnIgqAKrLfvYcYSguY3KWp5qpyjktMTsq8ltWV6QQVvp1cByjOk6jfruJjFi9iVMNa80730vwVwU7lvIIrvh6dq6sQUsOYixk4gzjIWh+VWG1DOLhZ5wbJPE2OnAxYgR5FWk6crMsncIIIIWSEV02x9v5r7tPw24sXFdNsfb+a+7T8NuGUvGhtD4iGZsT7Ep84X7qYINifYlPnC/dTBC3qKepHNpf0kMVOc0l8XuNFluxpK1Bm9vBJ179YW+I+d87lees4gbPJu5fppSio9XXJdI07/RDL2k0CoVHFLkxK4aqdQbLLaecS9RDKDYbsuQ6jvvC2xLSpqlzkoico87TFOtulCZqbEwXLJ1IISLWv6b+EbqUl2TV+D8n8/Qq9Tgk2SPsjAF4Dc204CPtIj6LiK2SCsVpQzy3mQnSNui8uKxKiWRUlu8mrKmmEiYOrnkkA+nTdePBIvHvRpZ2drcnKy8k9PPOIXklmHg0tdi4TZdjawufG1o5PHYntJRT4X8mba9JQgmidUH6WNdpnKSmPko521mMy4vkgM4uV9Tye/wvD+EISh4XqrNdprrmD6yyhubaWp1dWStLYCwcxTk1A328IfYjnq7vLX9+7MqCCCCEkhFdNsfb+a+7T8NuLFxXTbH2/mvu0/DbhlLxobQ+IhmbE+xKfOF+6mCDYp2KT5wv3UwQt6inqT60cbFeG5XE1LVITbrrKCtKuUZCc4twGYEa/ZHaggAV/QnQf2jUfYl/lRnoToX7SqPsS/y4Z8EWzyfENCvW0rALWEmJOapq5ialXVFDrjqUXbWLFI6iR5QKt99UgcReN4cxNVcOLedozraVPABazkVoCojykG3lq3GLQVGSlahKOSk9LtTEu6Mq23UhSVD7Iha9kuFVOFSWppIOuXl81vSoE+sxZT3WkrjY1FbLJXFf0q4wG+ea9lr5UHSrjDhPM+w38uGf0R4W+pN/iJ/LB0R4W+pN/iJ/LBmhy9Sc1Ll6+wsOlXGH68z7Dfy4OlXGH68z7Dfy4Z/RHhb6k3+In8sHRHhb6k3+In8sGaHL19gzUuXr7Cw6VcYfrzPsN/LiM1usT9dqap+prS5NLFurlurRIGgSkDyf3w9eiPC31Jv8RP5Y96fswwvITTcxzR2YUjVKH3Lov4pFgr03iVOKd0upKqQi7xj1DZDJPyOCJXnKCgvrU8gEf2DYJPpAB9METVCQlISkAJAsABughRnP//Z">
            <a:extLst>
              <a:ext uri="{FF2B5EF4-FFF2-40B4-BE49-F238E27FC236}">
                <a16:creationId xmlns:a16="http://schemas.microsoft.com/office/drawing/2014/main" id="{6E54A19B-4F36-41BC-A9D9-400570C2AFB6}"/>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29" name="AutoShape 4" descr="data:image/jpeg;base64,/9j/4AAQSkZJRgABAQAAAQABAAD/2wBDAAkGBwgHBgkIBwgKCgkLDRYPDQwMDRsUFRAWIB0iIiAdHx8kKDQsJCYxJx8fLT0tMTU3Ojo6Iys/RD84QzQ5Ojf/2wBDAQoKCg0MDRoPDxo3JR8lNzc3Nzc3Nzc3Nzc3Nzc3Nzc3Nzc3Nzc3Nzc3Nzc3Nzc3Nzc3Nzc3Nzc3Nzc3Nzc3Nzf/wAARCABcAGQDASIAAhEBAxEB/8QAHAAAAgIDAQEAAAAAAAAAAAAAAAcGCAEEBQMC/8QARhAAAQIEAwMHCAYGCwAAAAAAAQIDAAQFEQYSIQcxQRMUFyI2UWEydIGRkrKz0xVScXOT0iNUVaGxwTM1QkRWYnKEpNHw/8QAGwEAAgMBAQEAAAAAAAAAAAAAAAMBAgQGBQf/xAAvEQACAQIDBQYGAwAAAAAAAAAAAQIDEQQSMQUhQVKhExQyscHhM2FxkdHwFiOB/9oADAMBAAIRAxEAPwB4wQRg7oAAqCQSeEcp3E9AZm+aPVymNzOYJ5Fc42F3O4Zb3ubj1wpMfYxmq/OPyEq4tmlMrU3kSbGZUk2zK45bjRO4jU3uAIGuSl+Xcc5u0stllKULByWKlAgpFoALVtuIcSFNqSpJ3KSbgxq1iosUilzdSmwssSrSnXMgucqRc2EIHC2I5nCy1imLdlWFi65ZwGZlrk6kAWWk+O77YZVF2oU2dbBnmFtpsM70ornLQPd1RnHpTaADA2wYXIBBmiDxCUfmjzf2vYc5FfICYU7lOQKSixVbS/WicU6pU6qMl6nTcvMtg2JaWFWPcbbo28qSfJHqgArWraBW3lF12vzKFrOZSWplCUpJ3hIvoIwMd1g7sQTp/wB2j/uJIlKdTlF8yuHiY4NfAE+zoP6E8P8AMIzVY5IuV39z29n13ia8KGSCvxyp8Dzb2gVthaXWq9MuOIIUlDsyhSFEcFC+oO6HxhHE8limRcmpBLgSysNuZ0gdbKlWlibiyhFegsXENXYL2dqfn4+C1EYablfX/WN25ge7ZJXjvv4Y5fVjNgggjUc+EaGIFvN0GpLlioPplXS3kFzmyG1h33jfjCgCkgi47oAKvS+Xm7WQ3TkFje9xbQxzOUVzOoLWtwLDzQJ1unrmwH7v/GJljPDz+GKq6l1Fqc86TJzAFkEKuQ14KTqAOIF+8CPEdeY8FMe8qAD7ZKy0gupAcKQVDuNtf5w3cAYeptawNIKq0g264lTyGngOTcS3yq8oC02UBbxhY0WkTteqSKdS0/pVauOlN0S6frr9Wg4nTvIsNR6dL0mlytPk05ZeWaS02PAC2vjABBqls2W3MKm6HUVomMtk8upSFgbwkPN2WBfvzfyjnSc5tPp8/MybkrzqXFlMPuNNvHcLjMFt3AN7Zhc+iGtGOMACLYzFlJXfOR1ri2t9dOEcDEqss6z4sq94RIkjyv8AUr+JiNYq0nZf7lX8RFZRzKxv2VLLjIP6+TOTyljv4w39gnZ2pefD4DUJZS7GJjs5x+nCTS5KZp6n5WZeDi3UryrQciUWAtZXk3sSN8O7u4Rukejtqq6yjbhcsNBGrIz8vUZJickXEvSz6AttxJ0UkwQu5z5tRp1WqSFIlDN1SaalZcEJLrqrJBO7WNyIFtsTmwDNgEAlxAufTABOHmmZuXU082h5lxNlIWkKSoeIMJvEFCosntNkaMzKMsyc03KqVKpJCVnO9ewvpokbokzO1OQS0hP0HV9Egf3f5sRCr4hYqWO5TEgpc2lqUQwkIc5LlTlU4VZbLI3LTvI3QAOamU2RpMqJamyjEqwDcNsoCRfv04+MaU3NSldlqrR6ZVQ1OtILTy2FfpJVSgbG3A6G32RGDtUkLf1HWP8Aj/NjS2Vz6Kri3Fs+2060h8sKS27lzJ67+hykj1EwAbvR/Wf8a1P1L+ZHw9gGuoaWprGVSW4EkpSSsXNtBflIYcFrwAVgNPrrSi2+ioNOpNloLDxyq4i4VY68Y8nqTUn1BTzc44QLAqlXjYeuLR2ghPZy5n0/B6McbRjb+iN/rL8lWUYdqTziWmJKZcecUEoTzV0XUd2pNgPE6CDGdBTh2vO0rleVCWwVKsRvQg23ndmIvFpSL74rttj7fzX3afhtRpw+ZSScrlHiFVqxyxUV8m/VsZ2xVSlYIQFKJAmXCL8L2Uf3qJ9MEfOxPsSnzhfupghbW8wvUn8QDbW62METDJcQHFOJKUFQzKAvewiK7Upuos4tcRKVrE0o1yDf6KnMKW0DrrcPI179IXNcfnH5uVM7UazPFLbuQ1VooUjq65LuLvfju3CNMMNKUM991m+P71IvvsSZINhGbGIElIyjhpAogR0H8WxDV+0XUq6iRPLRLNijraK5X21uIS44hnIgqAKrLfvYcYSguY3KWp5qpyjktMTsq8ltWV6QQVvp1cByjOk6jfruJjFi9iVMNa80730vwVwU7lvIIrvh6dq6sQUsOYixk4gzjIWh+VWG1DOLhZ5wbJPE2OnAxYgR5FWk6crMsncIIIIWSEV02x9v5r7tPw24sXFdNsfb+a+7T8NuGUvGhtD4iGZsT7Ep84X7qYINifYlPnC/dTBC3qKepHNpf0kMVOc0l8XuNFluxpK1Bm9vBJ179YW+I+d87lees4gbPJu5fppSio9XXJdI07/RDL2k0CoVHFLkxK4aqdQbLLaecS9RDKDYbsuQ6jvvC2xLSpqlzkoico87TFOtulCZqbEwXLJ1IISLWv6b+EbqUl2TV+D8n8/Qq9Tgk2SPsjAF4Dc204CPtIj6LiK2SCsVpQzy3mQnSNui8uKxKiWRUlu8mrKmmEiYOrnkkA+nTdePBIvHvRpZ2drcnKy8k9PPOIXklmHg0tdi4TZdjawufG1o5PHYntJRT4X8mba9JQgmidUH6WNdpnKSmPko521mMy4vkgM4uV9Tye/wvD+EISh4XqrNdprrmD6yyhubaWp1dWStLYCwcxTk1A328IfYjnq7vLX9+7MqCCCCEkhFdNsfb+a+7T8NuLFxXTbH2/mvu0/DbhlLxobQ+IhmbE+xKfOF+6mCDYp2KT5wv3UwQt6inqT60cbFeG5XE1LVITbrrKCtKuUZCc4twGYEa/ZHaggAV/QnQf2jUfYl/lRnoToX7SqPsS/y4Z8EWzyfENCvW0rALWEmJOapq5ialXVFDrjqUXbWLFI6iR5QKt99UgcReN4cxNVcOLedozraVPABazkVoCojykG3lq3GLQVGSlahKOSk9LtTEu6Mq23UhSVD7Iha9kuFVOFSWppIOuXl81vSoE+sxZT3WkrjY1FbLJXFf0q4wG+ea9lr5UHSrjDhPM+w38uGf0R4W+pN/iJ/LB0R4W+pN/iJ/LBmhy9Sc1Ll6+wsOlXGH68z7Dfy4OlXGH68z7Dfy4Z/RHhb6k3+In8sHRHhb6k3+In8sGaHL19gzUuXr7Cw6VcYfrzPsN/LiM1usT9dqap+prS5NLFurlurRIGgSkDyf3w9eiPC31Jv8RP5Y96fswwvITTcxzR2YUjVKH3Lov4pFgr03iVOKd0upKqQi7xj1DZDJPyOCJXnKCgvrU8gEf2DYJPpAB9METVCQlISkAJAsABughRnP//Z">
            <a:extLst>
              <a:ext uri="{FF2B5EF4-FFF2-40B4-BE49-F238E27FC236}">
                <a16:creationId xmlns:a16="http://schemas.microsoft.com/office/drawing/2014/main" id="{994EFD4D-F938-4F5A-9AD1-4EA130419DB1}"/>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0" name="AutoShape 6" descr="data:image/jpeg;base64,/9j/4AAQSkZJRgABAQAAAQABAAD/2wBDAAkGBwgHBgkIBwgKCgkLDRYPDQwMDRsUFRAWIB0iIiAdHx8kKDQsJCYxJx8fLT0tMTU3Ojo6Iys/RD84QzQ5Ojf/2wBDAQoKCg0MDRoPDxo3JR8lNzc3Nzc3Nzc3Nzc3Nzc3Nzc3Nzc3Nzc3Nzc3Nzc3Nzc3Nzc3Nzc3Nzc3Nzc3Nzc3Nzf/wAARCABcAGQDASIAAhEBAxEB/8QAHAAAAgIDAQEAAAAAAAAAAAAAAAcGCAEEBQMC/8QARhAAAQIEAwMHCAYGCwAAAAAAAQIDAAQFEQYSIQcxQRMUFyI2UWEydIGRkrKz0xVScXOT0iNUVaGxwTM1QkRWYnKEpNHw/8QAGwEAAgMBAQEAAAAAAAAAAAAAAAMBAgQGBQf/xAAvEQACAQIDBQYGAwAAAAAAAAAAAQIDEQQSMQUhQVKhExQyscHhM2FxkdHwFiOB/9oADAMBAAIRAxEAPwB4wQRg7oAAqCQSeEcp3E9AZm+aPVymNzOYJ5Fc42F3O4Zb3ubj1wpMfYxmq/OPyEq4tmlMrU3kSbGZUk2zK45bjRO4jU3uAIGuSl+Xcc5u0stllKULByWKlAgpFoALVtuIcSFNqSpJ3KSbgxq1iosUilzdSmwssSrSnXMgucqRc2EIHC2I5nCy1imLdlWFi65ZwGZlrk6kAWWk+O77YZVF2oU2dbBnmFtpsM70ornLQPd1RnHpTaADA2wYXIBBmiDxCUfmjzf2vYc5FfICYU7lOQKSixVbS/WicU6pU6qMl6nTcvMtg2JaWFWPcbbo28qSfJHqgArWraBW3lF12vzKFrOZSWplCUpJ3hIvoIwMd1g7sQTp/wB2j/uJIlKdTlF8yuHiY4NfAE+zoP6E8P8AMIzVY5IuV39z29n13ia8KGSCvxyp8Dzb2gVthaXWq9MuOIIUlDsyhSFEcFC+oO6HxhHE8limRcmpBLgSysNuZ0gdbKlWlibiyhFegsXENXYL2dqfn4+C1EYablfX/WN25ge7ZJXjvv4Y5fVjNgggjUc+EaGIFvN0GpLlioPplXS3kFzmyG1h33jfjCgCkgi47oAKvS+Xm7WQ3TkFje9xbQxzOUVzOoLWtwLDzQJ1unrmwH7v/GJljPDz+GKq6l1Fqc86TJzAFkEKuQ14KTqAOIF+8CPEdeY8FMe8qAD7ZKy0gupAcKQVDuNtf5w3cAYeptawNIKq0g264lTyGngOTcS3yq8oC02UBbxhY0WkTteqSKdS0/pVauOlN0S6frr9Wg4nTvIsNR6dL0mlytPk05ZeWaS02PAC2vjABBqls2W3MKm6HUVomMtk8upSFgbwkPN2WBfvzfyjnSc5tPp8/MybkrzqXFlMPuNNvHcLjMFt3AN7Zhc+iGtGOMACLYzFlJXfOR1ri2t9dOEcDEqss6z4sq94RIkjyv8AUr+JiNYq0nZf7lX8RFZRzKxv2VLLjIP6+TOTyljv4w39gnZ2pefD4DUJZS7GJjs5x+nCTS5KZp6n5WZeDi3UryrQciUWAtZXk3sSN8O7u4Rukejtqq6yjbhcsNBGrIz8vUZJickXEvSz6AttxJ0UkwQu5z5tRp1WqSFIlDN1SaalZcEJLrqrJBO7WNyIFtsTmwDNgEAlxAufTABOHmmZuXU082h5lxNlIWkKSoeIMJvEFCosntNkaMzKMsyc03KqVKpJCVnO9ewvpokbokzO1OQS0hP0HV9Egf3f5sRCr4hYqWO5TEgpc2lqUQwkIc5LlTlU4VZbLI3LTvI3QAOamU2RpMqJamyjEqwDcNsoCRfv04+MaU3NSldlqrR6ZVQ1OtILTy2FfpJVSgbG3A6G32RGDtUkLf1HWP8Aj/NjS2Vz6Kri3Fs+2060h8sKS27lzJ67+hykj1EwAbvR/Wf8a1P1L+ZHw9gGuoaWprGVSW4EkpSSsXNtBflIYcFrwAVgNPrrSi2+ioNOpNloLDxyq4i4VY68Y8nqTUn1BTzc44QLAqlXjYeuLR2ghPZy5n0/B6McbRjb+iN/rL8lWUYdqTziWmJKZcecUEoTzV0XUd2pNgPE6CDGdBTh2vO0rleVCWwVKsRvQg23ndmIvFpSL74rttj7fzX3afhtRpw+ZSScrlHiFVqxyxUV8m/VsZ2xVSlYIQFKJAmXCL8L2Uf3qJ9MEfOxPsSnzhfupghbW8wvUn8QDbW62METDJcQHFOJKUFQzKAvewiK7Upuos4tcRKVrE0o1yDf6KnMKW0DrrcPI179IXNcfnH5uVM7UazPFLbuQ1VooUjq65LuLvfju3CNMMNKUM991m+P71IvvsSZINhGbGIElIyjhpAogR0H8WxDV+0XUq6iRPLRLNijraK5X21uIS44hnIgqAKrLfvYcYSguY3KWp5qpyjktMTsq8ltWV6QQVvp1cByjOk6jfruJjFi9iVMNa80730vwVwU7lvIIrvh6dq6sQUsOYixk4gzjIWh+VWG1DOLhZ5wbJPE2OnAxYgR5FWk6crMsncIIIIWSEV02x9v5r7tPw24sXFdNsfb+a+7T8NuGUvGhtD4iGZsT7Ep84X7qYINifYlPnC/dTBC3qKepHNpf0kMVOc0l8XuNFluxpK1Bm9vBJ179YW+I+d87lees4gbPJu5fppSio9XXJdI07/RDL2k0CoVHFLkxK4aqdQbLLaecS9RDKDYbsuQ6jvvC2xLSpqlzkoico87TFOtulCZqbEwXLJ1IISLWv6b+EbqUl2TV+D8n8/Qq9Tgk2SPsjAF4Dc204CPtIj6LiK2SCsVpQzy3mQnSNui8uKxKiWRUlu8mrKmmEiYOrnkkA+nTdePBIvHvRpZ2drcnKy8k9PPOIXklmHg0tdi4TZdjawufG1o5PHYntJRT4X8mba9JQgmidUH6WNdpnKSmPko521mMy4vkgM4uV9Tye/wvD+EISh4XqrNdprrmD6yyhubaWp1dWStLYCwcxTk1A328IfYjnq7vLX9+7MqCCCCEkhFdNsfb+a+7T8NuLFxXTbH2/mvu0/DbhlLxobQ+IhmbE+xKfOF+6mCDYp2KT5wv3UwQt6inqT60cbFeG5XE1LVITbrrKCtKuUZCc4twGYEa/ZHaggAV/QnQf2jUfYl/lRnoToX7SqPsS/y4Z8EWzyfENCvW0rALWEmJOapq5ialXVFDrjqUXbWLFI6iR5QKt99UgcReN4cxNVcOLedozraVPABazkVoCojykG3lq3GLQVGSlahKOSk9LtTEu6Mq23UhSVD7Iha9kuFVOFSWppIOuXl81vSoE+sxZT3WkrjY1FbLJXFf0q4wG+ea9lr5UHSrjDhPM+w38uGf0R4W+pN/iJ/LB0R4W+pN/iJ/LBmhy9Sc1Ll6+wsOlXGH68z7Dfy4OlXGH68z7Dfy4Z/RHhb6k3+In8sHRHhb6k3+In8sGaHL19gzUuXr7Cw6VcYfrzPsN/LiM1usT9dqap+prS5NLFurlurRIGgSkDyf3w9eiPC31Jv8RP5Y96fswwvITTcxzR2YUjVKH3Lov4pFgr03iVOKd0upKqQi7xj1DZDJPyOCJXnKCgvrU8gEf2DYJPpAB9METVCQlISkAJAsABughRnP//Z">
            <a:extLst>
              <a:ext uri="{FF2B5EF4-FFF2-40B4-BE49-F238E27FC236}">
                <a16:creationId xmlns:a16="http://schemas.microsoft.com/office/drawing/2014/main" id="{EF10CAE4-651B-4C17-BFFA-47F90A1BE3BF}"/>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AF143553-E520-4E30-AC47-08AD500852E7}"/>
              </a:ext>
            </a:extLst>
          </p:cNvPr>
          <p:cNvSpPr>
            <a:spLocks noGrp="1" noChangeArrowheads="1"/>
          </p:cNvSpPr>
          <p:nvPr>
            <p:ph type="title"/>
          </p:nvPr>
        </p:nvSpPr>
        <p:spPr bwMode="auto">
          <a:xfrm>
            <a:off x="1524000" y="914400"/>
            <a:ext cx="9144000" cy="285750"/>
          </a:xfrm>
        </p:spPr>
        <p:txBody>
          <a:bodyPr vert="horz" wrap="square" lIns="68580" tIns="34290" rIns="68580" bIns="34290" numCol="1" anchor="t" anchorCtr="0" compatLnSpc="1">
            <a:prstTxWarp prst="textNoShape">
              <a:avLst/>
            </a:prstTxWarp>
          </a:bodyPr>
          <a:lstStyle/>
          <a:p>
            <a:pPr>
              <a:defRPr/>
            </a:pPr>
            <a:endParaRPr lang="en-IN" altLang="en-US" sz="1650"/>
          </a:p>
        </p:txBody>
      </p:sp>
      <p:sp>
        <p:nvSpPr>
          <p:cNvPr id="22531" name="Text Placeholder 2">
            <a:extLst>
              <a:ext uri="{FF2B5EF4-FFF2-40B4-BE49-F238E27FC236}">
                <a16:creationId xmlns:a16="http://schemas.microsoft.com/office/drawing/2014/main" id="{94365308-231A-4D45-B6B4-BD5C4AA03194}"/>
              </a:ext>
            </a:extLst>
          </p:cNvPr>
          <p:cNvSpPr>
            <a:spLocks noGrp="1" noChangeArrowheads="1"/>
          </p:cNvSpPr>
          <p:nvPr>
            <p:ph type="body" sz="quarter" idx="13"/>
          </p:nvPr>
        </p:nvSpPr>
        <p:spPr bwMode="auto"/>
        <p:txBody>
          <a:bodyPr vert="horz" wrap="square" lIns="68580" tIns="34290" rIns="68580" bIns="34290" numCol="1" anchor="t" anchorCtr="0" compatLnSpc="1">
            <a:prstTxWarp prst="textNoShape">
              <a:avLst/>
            </a:prstTxWarp>
            <a:normAutofit/>
          </a:bodyPr>
          <a:lstStyle/>
          <a:p>
            <a:pPr>
              <a:defRPr/>
            </a:pPr>
            <a:endParaRPr lang="en-IN" altLang="en-US"/>
          </a:p>
        </p:txBody>
      </p:sp>
      <p:pic>
        <p:nvPicPr>
          <p:cNvPr id="9220" name="Picture 3">
            <a:extLst>
              <a:ext uri="{FF2B5EF4-FFF2-40B4-BE49-F238E27FC236}">
                <a16:creationId xmlns:a16="http://schemas.microsoft.com/office/drawing/2014/main" id="{F6E08E96-2DD3-4152-9C41-F5174DD75E1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52" y="0"/>
            <a:ext cx="12198752" cy="686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3">
            <a:extLst>
              <a:ext uri="{FF2B5EF4-FFF2-40B4-BE49-F238E27FC236}">
                <a16:creationId xmlns:a16="http://schemas.microsoft.com/office/drawing/2014/main" id="{55D94224-9A95-45CC-B569-66D3D1FFE4B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574800"/>
            <a:ext cx="12192000" cy="81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itle 1">
            <a:extLst>
              <a:ext uri="{FF2B5EF4-FFF2-40B4-BE49-F238E27FC236}">
                <a16:creationId xmlns:a16="http://schemas.microsoft.com/office/drawing/2014/main" id="{772E23C6-C88C-45A1-ABF1-6049DF41A4E0}"/>
              </a:ext>
            </a:extLst>
          </p:cNvPr>
          <p:cNvSpPr>
            <a:spLocks noGrp="1"/>
          </p:cNvSpPr>
          <p:nvPr>
            <p:ph type="title"/>
          </p:nvPr>
        </p:nvSpPr>
        <p:spPr bwMode="auto">
          <a:xfrm>
            <a:off x="0" y="-76200"/>
            <a:ext cx="12192000" cy="380999"/>
          </a:xfrm>
          <a:solidFill>
            <a:srgbClr val="D7E4F5"/>
          </a:solidFill>
        </p:spPr>
        <p:txBody>
          <a:bodyPr vert="horz" wrap="square" lIns="91440" tIns="45720" rIns="91440" bIns="45720" numCol="1" anchor="t" anchorCtr="0" compatLnSpc="1">
            <a:prstTxWarp prst="textNoShape">
              <a:avLst/>
            </a:prstTxWarp>
          </a:bodyPr>
          <a:lstStyle/>
          <a:p>
            <a:r>
              <a:rPr lang="en-US" altLang="en-US" dirty="0">
                <a:solidFill>
                  <a:schemeClr val="tx1"/>
                </a:solidFill>
              </a:rPr>
              <a:t>Example of a Prototype Project </a:t>
            </a:r>
            <a:r>
              <a:rPr lang="en-IN" altLang="en-US" dirty="0">
                <a:solidFill>
                  <a:schemeClr val="tx1"/>
                </a:solidFill>
              </a:rPr>
              <a:t> </a:t>
            </a:r>
            <a:r>
              <a:rPr lang="en-US" altLang="en-US" dirty="0">
                <a:solidFill>
                  <a:schemeClr val="tx1"/>
                </a:solidFill>
              </a:rPr>
              <a:t>in dimension 3-production-work</a:t>
            </a:r>
            <a:endParaRPr lang="en-GB" altLang="en-US" dirty="0">
              <a:solidFill>
                <a:schemeClr val="tx1"/>
              </a:solidFill>
            </a:endParaRPr>
          </a:p>
        </p:txBody>
      </p:sp>
      <p:sp>
        <p:nvSpPr>
          <p:cNvPr id="2" name="Text Placeholder 1">
            <a:extLst>
              <a:ext uri="{FF2B5EF4-FFF2-40B4-BE49-F238E27FC236}">
                <a16:creationId xmlns:a16="http://schemas.microsoft.com/office/drawing/2014/main" id="{4535EECE-BA7E-41AF-9432-CF40FF7EE91A}"/>
              </a:ext>
            </a:extLst>
          </p:cNvPr>
          <p:cNvSpPr>
            <a:spLocks noGrp="1"/>
          </p:cNvSpPr>
          <p:nvPr>
            <p:ph type="body" sz="quarter" idx="13"/>
          </p:nvPr>
        </p:nvSpPr>
        <p:spPr/>
        <p:txBody>
          <a:bodyPr/>
          <a:lstStyle/>
          <a:p>
            <a:endParaRPr lang="en-I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D02B3D16-8809-4E71-87E2-965292B4EA6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Vegetable Garden Model</a:t>
            </a:r>
            <a:endParaRPr lang="en-GB" altLang="en-US"/>
          </a:p>
        </p:txBody>
      </p:sp>
      <p:sp>
        <p:nvSpPr>
          <p:cNvPr id="28675" name="Text Placeholder 2">
            <a:extLst>
              <a:ext uri="{FF2B5EF4-FFF2-40B4-BE49-F238E27FC236}">
                <a16:creationId xmlns:a16="http://schemas.microsoft.com/office/drawing/2014/main" id="{452C2975-6AE4-4CE3-8C97-0A5982A35ECC}"/>
              </a:ext>
            </a:extLst>
          </p:cNvPr>
          <p:cNvSpPr>
            <a:spLocks noGrp="1"/>
          </p:cNvSpPr>
          <p:nvPr>
            <p:ph type="body" sz="quarter" idx="13"/>
          </p:nvPr>
        </p:nvSpPr>
        <p:spPr bwMode="auto">
          <a:xfrm>
            <a:off x="0" y="609600"/>
            <a:ext cx="8116426"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 typeface="Symbol" pitchFamily="18" charset="2"/>
              <a:buNone/>
            </a:pPr>
            <a:r>
              <a:rPr altLang="en-US" dirty="0"/>
              <a:t>Aim:  To understand </a:t>
            </a:r>
            <a:r>
              <a:rPr altLang="en-US" dirty="0" err="1"/>
              <a:t>Avartansheel</a:t>
            </a:r>
            <a:r>
              <a:rPr altLang="en-US" dirty="0"/>
              <a:t> process &amp; experience it by growing vegetables (used for Hall 8 residents)</a:t>
            </a:r>
          </a:p>
          <a:p>
            <a:pPr>
              <a:buFont typeface="Symbol" pitchFamily="18" charset="2"/>
              <a:buNone/>
            </a:pPr>
            <a:endParaRPr altLang="en-US" dirty="0"/>
          </a:p>
          <a:p>
            <a:pPr>
              <a:buFont typeface="Symbol" pitchFamily="18" charset="2"/>
              <a:buNone/>
            </a:pPr>
            <a:endParaRPr altLang="en-US" dirty="0"/>
          </a:p>
          <a:p>
            <a:pPr>
              <a:buFont typeface="Symbol" pitchFamily="18" charset="2"/>
              <a:buNone/>
            </a:pPr>
            <a:r>
              <a:rPr altLang="en-US" dirty="0"/>
              <a:t>Vegetable farming was started in Hall 8 in the month of September, 2010 as a Hall activity owned by the Hall Environment Committee (HEC)</a:t>
            </a:r>
          </a:p>
          <a:p>
            <a:pPr>
              <a:buFont typeface="Symbol" pitchFamily="18" charset="2"/>
              <a:buNone/>
            </a:pPr>
            <a:endParaRPr altLang="en-US" dirty="0"/>
          </a:p>
          <a:p>
            <a:pPr>
              <a:buFont typeface="Symbol" pitchFamily="18" charset="2"/>
              <a:buNone/>
            </a:pPr>
            <a:r>
              <a:rPr altLang="en-US" dirty="0"/>
              <a:t>...Approx. one quintal each of bhindi and beans was harvested every week along with brinjals, tomato, cabbage… in April 2011</a:t>
            </a:r>
          </a:p>
          <a:p>
            <a:pPr>
              <a:buFont typeface="Symbol" pitchFamily="18" charset="2"/>
              <a:buNone/>
            </a:pPr>
            <a:endParaRPr altLang="en-US" dirty="0"/>
          </a:p>
          <a:p>
            <a:pPr>
              <a:buFont typeface="Symbol" pitchFamily="18" charset="2"/>
              <a:buNone/>
            </a:pPr>
            <a:endParaRPr altLang="en-US" dirty="0"/>
          </a:p>
        </p:txBody>
      </p:sp>
      <p:pic>
        <p:nvPicPr>
          <p:cNvPr id="28676" name="Picture 4">
            <a:extLst>
              <a:ext uri="{FF2B5EF4-FFF2-40B4-BE49-F238E27FC236}">
                <a16:creationId xmlns:a16="http://schemas.microsoft.com/office/drawing/2014/main" id="{F657B826-CD84-48AB-A5E0-8576B67F216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22213" y="457200"/>
            <a:ext cx="406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FD702-479F-4F6C-9D31-77333D485E15}"/>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id="{745CB647-D022-4D64-8558-690BD1E4A483}"/>
              </a:ext>
            </a:extLst>
          </p:cNvPr>
          <p:cNvSpPr>
            <a:spLocks noGrp="1"/>
          </p:cNvSpPr>
          <p:nvPr>
            <p:ph type="body" sz="quarter" idx="13"/>
          </p:nvPr>
        </p:nvSpPr>
        <p:spPr/>
        <p:txBody>
          <a:bodyPr/>
          <a:lstStyle/>
          <a:p>
            <a:endParaRPr lang="en-IN"/>
          </a:p>
        </p:txBody>
      </p:sp>
      <p:pic>
        <p:nvPicPr>
          <p:cNvPr id="5" name="Picture 4">
            <a:extLst>
              <a:ext uri="{FF2B5EF4-FFF2-40B4-BE49-F238E27FC236}">
                <a16:creationId xmlns:a16="http://schemas.microsoft.com/office/drawing/2014/main" id="{5F0D603B-9F38-4D6B-BC58-014C6AF2C7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570128" cy="5867400"/>
          </a:xfrm>
          <a:prstGeom prst="rect">
            <a:avLst/>
          </a:prstGeom>
        </p:spPr>
      </p:pic>
    </p:spTree>
    <p:extLst>
      <p:ext uri="{BB962C8B-B14F-4D97-AF65-F5344CB8AC3E}">
        <p14:creationId xmlns:p14="http://schemas.microsoft.com/office/powerpoint/2010/main" val="8514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FD702-479F-4F6C-9D31-77333D485E15}"/>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id="{745CB647-D022-4D64-8558-690BD1E4A483}"/>
              </a:ext>
            </a:extLst>
          </p:cNvPr>
          <p:cNvSpPr>
            <a:spLocks noGrp="1"/>
          </p:cNvSpPr>
          <p:nvPr>
            <p:ph type="body" sz="quarter" idx="13"/>
          </p:nvPr>
        </p:nvSpPr>
        <p:spPr/>
        <p:txBody>
          <a:bodyPr/>
          <a:lstStyle/>
          <a:p>
            <a:endParaRPr lang="en-IN"/>
          </a:p>
        </p:txBody>
      </p:sp>
      <p:pic>
        <p:nvPicPr>
          <p:cNvPr id="7" name="Picture 6">
            <a:extLst>
              <a:ext uri="{FF2B5EF4-FFF2-40B4-BE49-F238E27FC236}">
                <a16:creationId xmlns:a16="http://schemas.microsoft.com/office/drawing/2014/main" id="{34A8147B-8CE6-4D64-A6A4-D373C71ECD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547342" cy="5867400"/>
          </a:xfrm>
          <a:prstGeom prst="rect">
            <a:avLst/>
          </a:prstGeom>
        </p:spPr>
      </p:pic>
    </p:spTree>
    <p:extLst>
      <p:ext uri="{BB962C8B-B14F-4D97-AF65-F5344CB8AC3E}">
        <p14:creationId xmlns:p14="http://schemas.microsoft.com/office/powerpoint/2010/main" val="317353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DB9865AD-EC00-405C-A556-12075FE5EB6F}"/>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Innovations are all around – look for them!</a:t>
            </a:r>
            <a:endParaRPr lang="en-US" altLang="en-US"/>
          </a:p>
        </p:txBody>
      </p:sp>
      <p:sp>
        <p:nvSpPr>
          <p:cNvPr id="29699" name="Text Placeholder 2">
            <a:extLst>
              <a:ext uri="{FF2B5EF4-FFF2-40B4-BE49-F238E27FC236}">
                <a16:creationId xmlns:a16="http://schemas.microsoft.com/office/drawing/2014/main" id="{5549BAE4-E9F1-4076-BC27-CA3F01588150}"/>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pPr>
            <a:r>
              <a:rPr lang="hi-IN" altLang="en-US"/>
              <a:t>बिहार: धान की भूसी से पक रहा है खाना, 7वीं पास के इनोवेशन ने किया कमाल!</a:t>
            </a:r>
          </a:p>
        </p:txBody>
      </p:sp>
      <p:pic>
        <p:nvPicPr>
          <p:cNvPr id="29700" name="Picture 2">
            <a:extLst>
              <a:ext uri="{FF2B5EF4-FFF2-40B4-BE49-F238E27FC236}">
                <a16:creationId xmlns:a16="http://schemas.microsoft.com/office/drawing/2014/main" id="{F63618F0-05D0-44D6-B2A7-6E8D968515C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33525" y="1752601"/>
            <a:ext cx="9163050"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42205-D467-423C-8ACF-1FA9A0C7F528}"/>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id="{EC1FB7E5-6D9A-4829-8F99-F7250BFFBA56}"/>
              </a:ext>
            </a:extLst>
          </p:cNvPr>
          <p:cNvSpPr>
            <a:spLocks noGrp="1"/>
          </p:cNvSpPr>
          <p:nvPr>
            <p:ph type="body" sz="quarter" idx="13"/>
          </p:nvPr>
        </p:nvSpPr>
        <p:spPr/>
        <p:txBody>
          <a:bodyPr/>
          <a:lstStyle/>
          <a:p>
            <a:endParaRPr lang="en-IN"/>
          </a:p>
        </p:txBody>
      </p:sp>
      <p:sp>
        <p:nvSpPr>
          <p:cNvPr id="30724" name="Rectangle 3">
            <a:extLst>
              <a:ext uri="{FF2B5EF4-FFF2-40B4-BE49-F238E27FC236}">
                <a16:creationId xmlns:a16="http://schemas.microsoft.com/office/drawing/2014/main" id="{B87EC200-5EF4-4F1B-8543-3F3C876E0ECD}"/>
              </a:ext>
            </a:extLst>
          </p:cNvPr>
          <p:cNvSpPr>
            <a:spLocks noChangeArrowheads="1"/>
          </p:cNvSpPr>
          <p:nvPr/>
        </p:nvSpPr>
        <p:spPr bwMode="auto">
          <a:xfrm>
            <a:off x="3810000" y="1997075"/>
            <a:ext cx="457200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hlinkClick r:id="rId2"/>
              </a:rPr>
              <a:t>https://hindi.thebetterindia.com/22239/innovation-bihar-man-invents-paddy-husk-stove-which-is-portable-and-smokeless/?utm_source=facebook&amp;utm_medium=link&amp;utm_campaign=innovation-bihar-man-invents-paddy-+17+oct&amp;utm_term=fresh&amp;utm_content=nisha&amp;fbclid=IwAR3b9ipO3j7qEjy2y-pwi7eTgeUzigZ32pn7oKE83a6yA1Lujo9m9PUj0xo</a:t>
            </a:r>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a:extLst>
              <a:ext uri="{FF2B5EF4-FFF2-40B4-BE49-F238E27FC236}">
                <a16:creationId xmlns:a16="http://schemas.microsoft.com/office/drawing/2014/main" id="{0EE11394-767E-4E7C-A5F0-1A85452AC2F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Example of a Study Project </a:t>
            </a:r>
            <a:r>
              <a:rPr lang="en-IN" altLang="en-US"/>
              <a:t> </a:t>
            </a:r>
            <a:r>
              <a:rPr lang="en-US" altLang="en-US"/>
              <a:t>in dimension 3-production-work</a:t>
            </a:r>
            <a:endParaRPr lang="en-GB" altLang="en-US"/>
          </a:p>
        </p:txBody>
      </p:sp>
      <p:sp>
        <p:nvSpPr>
          <p:cNvPr id="31747" name="Text Placeholder 3">
            <a:extLst>
              <a:ext uri="{FF2B5EF4-FFF2-40B4-BE49-F238E27FC236}">
                <a16:creationId xmlns:a16="http://schemas.microsoft.com/office/drawing/2014/main" id="{F6F0CDAB-1A16-4D69-B783-6C0EC3FBC061}"/>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457200" indent="-457200">
              <a:buNone/>
            </a:pPr>
            <a:r>
              <a:rPr altLang="en-US"/>
              <a:t>This is an example of using bullocks to power farm implements</a:t>
            </a:r>
          </a:p>
          <a:p>
            <a:pPr marL="457200" indent="-457200">
              <a:buNone/>
            </a:pPr>
            <a:endParaRPr altLang="en-US"/>
          </a:p>
          <a:p>
            <a:pPr marL="457200" indent="-457200">
              <a:buNone/>
            </a:pPr>
            <a:r>
              <a:rPr altLang="en-US"/>
              <a:t>All requirements of ploughing, irrigation and threshing </a:t>
            </a:r>
            <a:r>
              <a:rPr lang="en-GB" altLang="en-US"/>
              <a:t>for 5-6 acres </a:t>
            </a:r>
            <a:r>
              <a:rPr altLang="en-US"/>
              <a:t>can be met by 2 bullocks working 6-8 hours/day</a:t>
            </a:r>
          </a:p>
          <a:p>
            <a:pPr marL="457200" indent="-457200">
              <a:buNone/>
            </a:pPr>
            <a:endParaRPr altLang="en-US"/>
          </a:p>
          <a:p>
            <a:pPr marL="457200" indent="-457200">
              <a:buNone/>
            </a:pPr>
            <a:r>
              <a:rPr altLang="en-US"/>
              <a:t>Examples in this case study:</a:t>
            </a:r>
          </a:p>
          <a:p>
            <a:pPr marL="685800" lvl="1" indent="-457200"/>
            <a:r>
              <a:rPr altLang="en-US" sz="2200"/>
              <a:t>Pumping Water</a:t>
            </a:r>
          </a:p>
          <a:p>
            <a:pPr marL="685800" lvl="1" indent="-457200"/>
            <a:r>
              <a:rPr altLang="en-US" sz="2200"/>
              <a:t>Cutting Fodder</a:t>
            </a:r>
          </a:p>
        </p:txBody>
      </p:sp>
      <p:pic>
        <p:nvPicPr>
          <p:cNvPr id="4" name="Bullock Power - Overview.wmv">
            <a:hlinkClick r:id="" action="ppaction://media"/>
            <a:extLst>
              <a:ext uri="{FF2B5EF4-FFF2-40B4-BE49-F238E27FC236}">
                <a16:creationId xmlns:a16="http://schemas.microsoft.com/office/drawing/2014/main" id="{479BD9F0-4EE8-46F9-AAFE-2C7CC7FC1314}"/>
              </a:ext>
            </a:extLst>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5791200" y="2667001"/>
            <a:ext cx="48768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475236FE-890D-4C39-979C-5236F476D10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Example of a Study Project </a:t>
            </a:r>
            <a:r>
              <a:rPr lang="en-IN" altLang="en-US"/>
              <a:t> </a:t>
            </a:r>
            <a:r>
              <a:rPr lang="en-US" altLang="en-US"/>
              <a:t>in dimension 3-production-work</a:t>
            </a:r>
          </a:p>
        </p:txBody>
      </p:sp>
      <p:sp>
        <p:nvSpPr>
          <p:cNvPr id="2" name="Text Placeholder 1">
            <a:extLst>
              <a:ext uri="{FF2B5EF4-FFF2-40B4-BE49-F238E27FC236}">
                <a16:creationId xmlns:a16="http://schemas.microsoft.com/office/drawing/2014/main" id="{EE5C4050-B728-4A52-A155-4614EDEA9044}"/>
              </a:ext>
            </a:extLst>
          </p:cNvPr>
          <p:cNvSpPr>
            <a:spLocks noGrp="1"/>
          </p:cNvSpPr>
          <p:nvPr>
            <p:ph type="body" sz="quarter" idx="13"/>
          </p:nvPr>
        </p:nvSpPr>
        <p:spPr/>
        <p:txBody>
          <a:bodyPr/>
          <a:lstStyle/>
          <a:p>
            <a:endParaRPr lang="en-IN"/>
          </a:p>
        </p:txBody>
      </p:sp>
      <p:pic>
        <p:nvPicPr>
          <p:cNvPr id="5" name="Picture 7">
            <a:hlinkClick r:id="rId2" action="ppaction://hlinkfile"/>
            <a:extLst>
              <a:ext uri="{FF2B5EF4-FFF2-40B4-BE49-F238E27FC236}">
                <a16:creationId xmlns:a16="http://schemas.microsoft.com/office/drawing/2014/main" id="{308618A9-3E5B-4ACE-9104-DB576FD22A8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1143001"/>
            <a:ext cx="8991600" cy="5584825"/>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2773" name="Group 75">
            <a:extLst>
              <a:ext uri="{FF2B5EF4-FFF2-40B4-BE49-F238E27FC236}">
                <a16:creationId xmlns:a16="http://schemas.microsoft.com/office/drawing/2014/main" id="{4DF586DF-44B6-43BF-B27A-6387E99EF0AC}"/>
              </a:ext>
            </a:extLst>
          </p:cNvPr>
          <p:cNvGrpSpPr>
            <a:grpSpLocks/>
          </p:cNvGrpSpPr>
          <p:nvPr/>
        </p:nvGrpSpPr>
        <p:grpSpPr bwMode="auto">
          <a:xfrm>
            <a:off x="2286000" y="1905000"/>
            <a:ext cx="6503988" cy="3886200"/>
            <a:chOff x="762000" y="1600200"/>
            <a:chExt cx="6503988" cy="3886200"/>
          </a:xfrm>
        </p:grpSpPr>
        <p:sp>
          <p:nvSpPr>
            <p:cNvPr id="7" name="Rectangle 6">
              <a:extLst>
                <a:ext uri="{FF2B5EF4-FFF2-40B4-BE49-F238E27FC236}">
                  <a16:creationId xmlns:a16="http://schemas.microsoft.com/office/drawing/2014/main" id="{52E8AEFB-04CE-48CE-B63A-5D650DB977BC}"/>
                </a:ext>
              </a:extLst>
            </p:cNvPr>
            <p:cNvSpPr>
              <a:spLocks noChangeArrowheads="1"/>
            </p:cNvSpPr>
            <p:nvPr/>
          </p:nvSpPr>
          <p:spPr bwMode="auto">
            <a:xfrm>
              <a:off x="1371600" y="1600200"/>
              <a:ext cx="1371600" cy="381000"/>
            </a:xfrm>
            <a:prstGeom prst="rect">
              <a:avLst/>
            </a:prstGeom>
            <a:ln>
              <a:solidFill>
                <a:schemeClr val="accent2">
                  <a:lumMod val="75000"/>
                </a:schemeClr>
              </a:solidFill>
              <a:headEnd/>
              <a:tailEnd/>
            </a:ln>
          </p:spPr>
          <p:style>
            <a:lnRef idx="2">
              <a:schemeClr val="accent1"/>
            </a:lnRef>
            <a:fillRef idx="1">
              <a:schemeClr val="lt1"/>
            </a:fillRef>
            <a:effectRef idx="0">
              <a:schemeClr val="accent1"/>
            </a:effectRef>
            <a:fontRef idx="minor">
              <a:schemeClr val="dk1"/>
            </a:fontRef>
          </p:style>
          <p:txBody>
            <a:bodyPr/>
            <a:lstStyle/>
            <a:p>
              <a:pPr eaLnBrk="1" fontAlgn="auto" hangingPunct="1">
                <a:spcBef>
                  <a:spcPts val="0"/>
                </a:spcBef>
                <a:spcAft>
                  <a:spcPts val="1000"/>
                </a:spcAft>
                <a:defRPr/>
              </a:pPr>
              <a:r>
                <a:rPr lang="en-US" sz="1600" b="1" dirty="0">
                  <a:solidFill>
                    <a:schemeClr val="tx1"/>
                  </a:solidFill>
                </a:rPr>
                <a:t> Lever Holder</a:t>
              </a:r>
              <a:endParaRPr lang="en-US" sz="1600" b="1" dirty="0">
                <a:solidFill>
                  <a:schemeClr val="tx1"/>
                </a:solidFill>
                <a:latin typeface="Arial" pitchFamily="34" charset="0"/>
              </a:endParaRPr>
            </a:p>
          </p:txBody>
        </p:sp>
        <p:cxnSp>
          <p:nvCxnSpPr>
            <p:cNvPr id="32775" name="AutoShape 7">
              <a:extLst>
                <a:ext uri="{FF2B5EF4-FFF2-40B4-BE49-F238E27FC236}">
                  <a16:creationId xmlns:a16="http://schemas.microsoft.com/office/drawing/2014/main" id="{B422D5CF-6914-464C-9C7B-87F8A805BC73}"/>
                </a:ext>
              </a:extLst>
            </p:cNvPr>
            <p:cNvCxnSpPr>
              <a:cxnSpLocks noChangeShapeType="1"/>
              <a:stCxn id="7" idx="2"/>
            </p:cNvCxnSpPr>
            <p:nvPr/>
          </p:nvCxnSpPr>
          <p:spPr bwMode="auto">
            <a:xfrm rot="16200000" flipH="1">
              <a:off x="1600200" y="2438400"/>
              <a:ext cx="1219200" cy="304800"/>
            </a:xfrm>
            <a:prstGeom prst="straightConnector1">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cxnSp>
        <p:sp>
          <p:nvSpPr>
            <p:cNvPr id="9" name="Rectangle 6">
              <a:extLst>
                <a:ext uri="{FF2B5EF4-FFF2-40B4-BE49-F238E27FC236}">
                  <a16:creationId xmlns:a16="http://schemas.microsoft.com/office/drawing/2014/main" id="{9F60B959-5D78-4CE1-A812-652C8C5FB931}"/>
                </a:ext>
              </a:extLst>
            </p:cNvPr>
            <p:cNvSpPr>
              <a:spLocks noChangeArrowheads="1"/>
            </p:cNvSpPr>
            <p:nvPr/>
          </p:nvSpPr>
          <p:spPr bwMode="auto">
            <a:xfrm>
              <a:off x="5257800" y="5029200"/>
              <a:ext cx="2008188" cy="381000"/>
            </a:xfrm>
            <a:prstGeom prst="rect">
              <a:avLst/>
            </a:prstGeom>
            <a:ln>
              <a:solidFill>
                <a:schemeClr val="accent2">
                  <a:lumMod val="75000"/>
                </a:schemeClr>
              </a:solidFill>
              <a:headEnd/>
              <a:tailEnd/>
            </a:ln>
          </p:spPr>
          <p:style>
            <a:lnRef idx="2">
              <a:schemeClr val="accent1"/>
            </a:lnRef>
            <a:fillRef idx="1">
              <a:schemeClr val="lt1"/>
            </a:fillRef>
            <a:effectRef idx="0">
              <a:schemeClr val="accent1"/>
            </a:effectRef>
            <a:fontRef idx="minor">
              <a:schemeClr val="dk1"/>
            </a:fontRef>
          </p:style>
          <p:txBody>
            <a:bodyPr/>
            <a:lstStyle/>
            <a:p>
              <a:pPr eaLnBrk="1" fontAlgn="auto" hangingPunct="1">
                <a:spcBef>
                  <a:spcPts val="0"/>
                </a:spcBef>
                <a:spcAft>
                  <a:spcPts val="1000"/>
                </a:spcAft>
                <a:defRPr/>
              </a:pPr>
              <a:r>
                <a:rPr lang="en-US" sz="1600" b="1" dirty="0">
                  <a:solidFill>
                    <a:schemeClr val="tx1"/>
                  </a:solidFill>
                </a:rPr>
                <a:t> Wheel Arrangement</a:t>
              </a:r>
              <a:endParaRPr lang="en-US" sz="1600" b="1" dirty="0">
                <a:solidFill>
                  <a:schemeClr val="tx1"/>
                </a:solidFill>
                <a:latin typeface="Arial" pitchFamily="34" charset="0"/>
              </a:endParaRPr>
            </a:p>
          </p:txBody>
        </p:sp>
        <p:cxnSp>
          <p:nvCxnSpPr>
            <p:cNvPr id="32777" name="AutoShape 7">
              <a:extLst>
                <a:ext uri="{FF2B5EF4-FFF2-40B4-BE49-F238E27FC236}">
                  <a16:creationId xmlns:a16="http://schemas.microsoft.com/office/drawing/2014/main" id="{835892CE-C00B-47A0-83A0-950F01863F89}"/>
                </a:ext>
              </a:extLst>
            </p:cNvPr>
            <p:cNvCxnSpPr>
              <a:cxnSpLocks noChangeShapeType="1"/>
              <a:stCxn id="9" idx="0"/>
            </p:cNvCxnSpPr>
            <p:nvPr/>
          </p:nvCxnSpPr>
          <p:spPr bwMode="auto">
            <a:xfrm rot="5400000" flipH="1" flipV="1">
              <a:off x="5988050" y="4464050"/>
              <a:ext cx="838200" cy="292100"/>
            </a:xfrm>
            <a:prstGeom prst="straightConnector1">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cxnSp>
        <p:sp>
          <p:nvSpPr>
            <p:cNvPr id="11" name="Rectangle 6">
              <a:extLst>
                <a:ext uri="{FF2B5EF4-FFF2-40B4-BE49-F238E27FC236}">
                  <a16:creationId xmlns:a16="http://schemas.microsoft.com/office/drawing/2014/main" id="{71673E5C-A978-4687-B02D-D894158B2730}"/>
                </a:ext>
              </a:extLst>
            </p:cNvPr>
            <p:cNvSpPr>
              <a:spLocks noChangeArrowheads="1"/>
            </p:cNvSpPr>
            <p:nvPr/>
          </p:nvSpPr>
          <p:spPr bwMode="auto">
            <a:xfrm>
              <a:off x="4876800" y="1600200"/>
              <a:ext cx="914400" cy="381000"/>
            </a:xfrm>
            <a:prstGeom prst="rect">
              <a:avLst/>
            </a:prstGeom>
            <a:ln>
              <a:solidFill>
                <a:schemeClr val="accent2">
                  <a:lumMod val="75000"/>
                </a:schemeClr>
              </a:solidFill>
              <a:headEnd/>
              <a:tailEnd/>
            </a:ln>
          </p:spPr>
          <p:style>
            <a:lnRef idx="2">
              <a:schemeClr val="accent1"/>
            </a:lnRef>
            <a:fillRef idx="1">
              <a:schemeClr val="lt1"/>
            </a:fillRef>
            <a:effectRef idx="0">
              <a:schemeClr val="accent1"/>
            </a:effectRef>
            <a:fontRef idx="minor">
              <a:schemeClr val="dk1"/>
            </a:fontRef>
          </p:style>
          <p:txBody>
            <a:bodyPr/>
            <a:lstStyle/>
            <a:p>
              <a:pPr eaLnBrk="1" fontAlgn="auto" hangingPunct="1">
                <a:spcBef>
                  <a:spcPts val="0"/>
                </a:spcBef>
                <a:spcAft>
                  <a:spcPts val="1000"/>
                </a:spcAft>
                <a:defRPr/>
              </a:pPr>
              <a:r>
                <a:rPr lang="en-US" sz="1600" b="1" dirty="0">
                  <a:solidFill>
                    <a:schemeClr val="tx1"/>
                  </a:solidFill>
                </a:rPr>
                <a:t>Bullock</a:t>
              </a:r>
              <a:endParaRPr lang="en-US" sz="1600" b="1" dirty="0">
                <a:solidFill>
                  <a:schemeClr val="tx1"/>
                </a:solidFill>
                <a:latin typeface="Arial" pitchFamily="34" charset="0"/>
              </a:endParaRPr>
            </a:p>
          </p:txBody>
        </p:sp>
        <p:cxnSp>
          <p:nvCxnSpPr>
            <p:cNvPr id="32779" name="AutoShape 7">
              <a:extLst>
                <a:ext uri="{FF2B5EF4-FFF2-40B4-BE49-F238E27FC236}">
                  <a16:creationId xmlns:a16="http://schemas.microsoft.com/office/drawing/2014/main" id="{49E6781C-E76D-4F8F-8728-DAFBBE5539EC}"/>
                </a:ext>
              </a:extLst>
            </p:cNvPr>
            <p:cNvCxnSpPr>
              <a:cxnSpLocks noChangeShapeType="1"/>
              <a:stCxn id="11" idx="2"/>
            </p:cNvCxnSpPr>
            <p:nvPr/>
          </p:nvCxnSpPr>
          <p:spPr bwMode="auto">
            <a:xfrm rot="16200000" flipH="1">
              <a:off x="5181600" y="2133600"/>
              <a:ext cx="1143000" cy="838200"/>
            </a:xfrm>
            <a:prstGeom prst="straightConnector1">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cxnSp>
        <p:sp>
          <p:nvSpPr>
            <p:cNvPr id="13" name="Rectangle 6">
              <a:extLst>
                <a:ext uri="{FF2B5EF4-FFF2-40B4-BE49-F238E27FC236}">
                  <a16:creationId xmlns:a16="http://schemas.microsoft.com/office/drawing/2014/main" id="{05A5256D-750A-47E3-9BE2-93CEF2BCECF9}"/>
                </a:ext>
              </a:extLst>
            </p:cNvPr>
            <p:cNvSpPr>
              <a:spLocks noChangeArrowheads="1"/>
            </p:cNvSpPr>
            <p:nvPr/>
          </p:nvSpPr>
          <p:spPr bwMode="auto">
            <a:xfrm>
              <a:off x="3048000" y="1600200"/>
              <a:ext cx="1524000" cy="390525"/>
            </a:xfrm>
            <a:prstGeom prst="rect">
              <a:avLst/>
            </a:prstGeom>
            <a:ln>
              <a:solidFill>
                <a:schemeClr val="accent2">
                  <a:lumMod val="75000"/>
                </a:schemeClr>
              </a:solidFill>
              <a:headEnd/>
              <a:tailEnd/>
            </a:ln>
          </p:spPr>
          <p:style>
            <a:lnRef idx="2">
              <a:schemeClr val="accent1"/>
            </a:lnRef>
            <a:fillRef idx="1">
              <a:schemeClr val="lt1"/>
            </a:fillRef>
            <a:effectRef idx="0">
              <a:schemeClr val="accent1"/>
            </a:effectRef>
            <a:fontRef idx="minor">
              <a:schemeClr val="dk1"/>
            </a:fontRef>
          </p:style>
          <p:txBody>
            <a:bodyPr/>
            <a:lstStyle/>
            <a:p>
              <a:pPr eaLnBrk="1" fontAlgn="auto" hangingPunct="1">
                <a:spcBef>
                  <a:spcPts val="0"/>
                </a:spcBef>
                <a:spcAft>
                  <a:spcPts val="1000"/>
                </a:spcAft>
                <a:defRPr/>
              </a:pPr>
              <a:r>
                <a:rPr lang="en-US" sz="1600" b="1" dirty="0">
                  <a:solidFill>
                    <a:schemeClr val="tx1"/>
                  </a:solidFill>
                </a:rPr>
                <a:t> Wooden Lever </a:t>
              </a:r>
              <a:endParaRPr lang="en-US" sz="1600" b="1" dirty="0">
                <a:solidFill>
                  <a:schemeClr val="tx1"/>
                </a:solidFill>
                <a:latin typeface="Arial" pitchFamily="34" charset="0"/>
              </a:endParaRPr>
            </a:p>
          </p:txBody>
        </p:sp>
        <p:cxnSp>
          <p:nvCxnSpPr>
            <p:cNvPr id="32781" name="AutoShape 7">
              <a:extLst>
                <a:ext uri="{FF2B5EF4-FFF2-40B4-BE49-F238E27FC236}">
                  <a16:creationId xmlns:a16="http://schemas.microsoft.com/office/drawing/2014/main" id="{E3F1A8AC-0A30-4361-BB70-5620F99E477B}"/>
                </a:ext>
              </a:extLst>
            </p:cNvPr>
            <p:cNvCxnSpPr>
              <a:cxnSpLocks noChangeShapeType="1"/>
              <a:stCxn id="13" idx="2"/>
            </p:cNvCxnSpPr>
            <p:nvPr/>
          </p:nvCxnSpPr>
          <p:spPr bwMode="auto">
            <a:xfrm rot="16200000" flipH="1">
              <a:off x="3281362" y="2519363"/>
              <a:ext cx="1362075" cy="304800"/>
            </a:xfrm>
            <a:prstGeom prst="straightConnector1">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cxnSp>
        <p:sp>
          <p:nvSpPr>
            <p:cNvPr id="15" name="Rectangle 6">
              <a:extLst>
                <a:ext uri="{FF2B5EF4-FFF2-40B4-BE49-F238E27FC236}">
                  <a16:creationId xmlns:a16="http://schemas.microsoft.com/office/drawing/2014/main" id="{7B7BE3BD-3871-4185-9364-A105AA02A2B5}"/>
                </a:ext>
              </a:extLst>
            </p:cNvPr>
            <p:cNvSpPr>
              <a:spLocks noChangeArrowheads="1"/>
            </p:cNvSpPr>
            <p:nvPr/>
          </p:nvSpPr>
          <p:spPr bwMode="auto">
            <a:xfrm>
              <a:off x="2895600" y="5105400"/>
              <a:ext cx="1295400" cy="381000"/>
            </a:xfrm>
            <a:prstGeom prst="rect">
              <a:avLst/>
            </a:prstGeom>
            <a:ln>
              <a:solidFill>
                <a:schemeClr val="accent2">
                  <a:lumMod val="75000"/>
                </a:schemeClr>
              </a:solidFill>
              <a:headEnd/>
              <a:tailEnd/>
            </a:ln>
          </p:spPr>
          <p:style>
            <a:lnRef idx="2">
              <a:schemeClr val="accent1"/>
            </a:lnRef>
            <a:fillRef idx="1">
              <a:schemeClr val="lt1"/>
            </a:fillRef>
            <a:effectRef idx="0">
              <a:schemeClr val="accent1"/>
            </a:effectRef>
            <a:fontRef idx="minor">
              <a:schemeClr val="dk1"/>
            </a:fontRef>
          </p:style>
          <p:txBody>
            <a:bodyPr/>
            <a:lstStyle/>
            <a:p>
              <a:pPr eaLnBrk="1" fontAlgn="auto" hangingPunct="1">
                <a:spcBef>
                  <a:spcPts val="0"/>
                </a:spcBef>
                <a:spcAft>
                  <a:spcPts val="1000"/>
                </a:spcAft>
                <a:defRPr/>
              </a:pPr>
              <a:r>
                <a:rPr lang="en-US" sz="1600" b="1" dirty="0">
                  <a:solidFill>
                    <a:schemeClr val="tx1"/>
                  </a:solidFill>
                </a:rPr>
                <a:t> Water Pump</a:t>
              </a:r>
              <a:endParaRPr lang="en-US" sz="1600" b="1" dirty="0">
                <a:solidFill>
                  <a:schemeClr val="tx1"/>
                </a:solidFill>
                <a:latin typeface="Arial" pitchFamily="34" charset="0"/>
              </a:endParaRPr>
            </a:p>
          </p:txBody>
        </p:sp>
        <p:cxnSp>
          <p:nvCxnSpPr>
            <p:cNvPr id="32783" name="AutoShape 7">
              <a:extLst>
                <a:ext uri="{FF2B5EF4-FFF2-40B4-BE49-F238E27FC236}">
                  <a16:creationId xmlns:a16="http://schemas.microsoft.com/office/drawing/2014/main" id="{84AA5828-17F1-4F6E-8000-7E7A52505BAD}"/>
                </a:ext>
              </a:extLst>
            </p:cNvPr>
            <p:cNvCxnSpPr>
              <a:cxnSpLocks noChangeShapeType="1"/>
              <a:stCxn id="15" idx="0"/>
            </p:cNvCxnSpPr>
            <p:nvPr/>
          </p:nvCxnSpPr>
          <p:spPr bwMode="auto">
            <a:xfrm rot="5400000" flipH="1" flipV="1">
              <a:off x="3219450" y="4667250"/>
              <a:ext cx="762000" cy="114300"/>
            </a:xfrm>
            <a:prstGeom prst="straightConnector1">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cxnSp>
        <p:sp>
          <p:nvSpPr>
            <p:cNvPr id="17" name="Rectangle 6">
              <a:extLst>
                <a:ext uri="{FF2B5EF4-FFF2-40B4-BE49-F238E27FC236}">
                  <a16:creationId xmlns:a16="http://schemas.microsoft.com/office/drawing/2014/main" id="{C0CAFFE8-AB42-4585-A828-BBEEDB537B09}"/>
                </a:ext>
              </a:extLst>
            </p:cNvPr>
            <p:cNvSpPr>
              <a:spLocks noChangeArrowheads="1"/>
            </p:cNvSpPr>
            <p:nvPr/>
          </p:nvSpPr>
          <p:spPr bwMode="auto">
            <a:xfrm>
              <a:off x="762000" y="2438400"/>
              <a:ext cx="1066800" cy="381000"/>
            </a:xfrm>
            <a:prstGeom prst="rect">
              <a:avLst/>
            </a:prstGeom>
            <a:ln>
              <a:solidFill>
                <a:schemeClr val="accent2">
                  <a:lumMod val="75000"/>
                </a:schemeClr>
              </a:solidFill>
              <a:headEnd/>
              <a:tailEnd/>
            </a:ln>
          </p:spPr>
          <p:style>
            <a:lnRef idx="2">
              <a:schemeClr val="accent1"/>
            </a:lnRef>
            <a:fillRef idx="1">
              <a:schemeClr val="lt1"/>
            </a:fillRef>
            <a:effectRef idx="0">
              <a:schemeClr val="accent1"/>
            </a:effectRef>
            <a:fontRef idx="minor">
              <a:schemeClr val="dk1"/>
            </a:fontRef>
          </p:style>
          <p:txBody>
            <a:bodyPr/>
            <a:lstStyle/>
            <a:p>
              <a:pPr eaLnBrk="1" fontAlgn="auto" hangingPunct="1">
                <a:spcBef>
                  <a:spcPts val="0"/>
                </a:spcBef>
                <a:spcAft>
                  <a:spcPts val="1000"/>
                </a:spcAft>
                <a:defRPr/>
              </a:pPr>
              <a:r>
                <a:rPr lang="en-US" sz="1600" b="1" dirty="0">
                  <a:solidFill>
                    <a:schemeClr val="tx1"/>
                  </a:solidFill>
                </a:rPr>
                <a:t> Gear Box</a:t>
              </a:r>
              <a:endParaRPr lang="en-US" sz="1600" b="1" dirty="0">
                <a:solidFill>
                  <a:schemeClr val="tx1"/>
                </a:solidFill>
                <a:latin typeface="Arial" pitchFamily="34" charset="0"/>
              </a:endParaRPr>
            </a:p>
          </p:txBody>
        </p:sp>
        <p:cxnSp>
          <p:nvCxnSpPr>
            <p:cNvPr id="32785" name="AutoShape 7">
              <a:extLst>
                <a:ext uri="{FF2B5EF4-FFF2-40B4-BE49-F238E27FC236}">
                  <a16:creationId xmlns:a16="http://schemas.microsoft.com/office/drawing/2014/main" id="{09B0D43E-FD01-43F2-9502-5537AEE92930}"/>
                </a:ext>
              </a:extLst>
            </p:cNvPr>
            <p:cNvCxnSpPr>
              <a:cxnSpLocks noChangeShapeType="1"/>
              <a:stCxn id="17" idx="2"/>
            </p:cNvCxnSpPr>
            <p:nvPr/>
          </p:nvCxnSpPr>
          <p:spPr bwMode="auto">
            <a:xfrm rot="16200000" flipH="1">
              <a:off x="1219200" y="2895600"/>
              <a:ext cx="1219200" cy="1066800"/>
            </a:xfrm>
            <a:prstGeom prst="straightConnector1">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cxnSp>
        <p:sp>
          <p:nvSpPr>
            <p:cNvPr id="19" name="Rectangle 6">
              <a:extLst>
                <a:ext uri="{FF2B5EF4-FFF2-40B4-BE49-F238E27FC236}">
                  <a16:creationId xmlns:a16="http://schemas.microsoft.com/office/drawing/2014/main" id="{FDAF66A5-1BC7-438E-9877-2AE836A629FA}"/>
                </a:ext>
              </a:extLst>
            </p:cNvPr>
            <p:cNvSpPr>
              <a:spLocks noChangeArrowheads="1"/>
            </p:cNvSpPr>
            <p:nvPr/>
          </p:nvSpPr>
          <p:spPr bwMode="auto">
            <a:xfrm>
              <a:off x="1066800" y="5105400"/>
              <a:ext cx="1676400" cy="381000"/>
            </a:xfrm>
            <a:prstGeom prst="rect">
              <a:avLst/>
            </a:prstGeom>
            <a:ln>
              <a:solidFill>
                <a:schemeClr val="accent2">
                  <a:lumMod val="75000"/>
                </a:schemeClr>
              </a:solidFill>
              <a:headEnd/>
              <a:tailEnd/>
            </a:ln>
          </p:spPr>
          <p:style>
            <a:lnRef idx="2">
              <a:schemeClr val="accent1"/>
            </a:lnRef>
            <a:fillRef idx="1">
              <a:schemeClr val="lt1"/>
            </a:fillRef>
            <a:effectRef idx="0">
              <a:schemeClr val="accent1"/>
            </a:effectRef>
            <a:fontRef idx="minor">
              <a:schemeClr val="dk1"/>
            </a:fontRef>
          </p:style>
          <p:txBody>
            <a:bodyPr/>
            <a:lstStyle/>
            <a:p>
              <a:pPr eaLnBrk="1" fontAlgn="auto" hangingPunct="1">
                <a:spcBef>
                  <a:spcPts val="0"/>
                </a:spcBef>
                <a:spcAft>
                  <a:spcPts val="1000"/>
                </a:spcAft>
                <a:defRPr/>
              </a:pPr>
              <a:r>
                <a:rPr lang="en-US" sz="1600" b="1" dirty="0">
                  <a:solidFill>
                    <a:schemeClr val="tx1"/>
                  </a:solidFill>
                </a:rPr>
                <a:t> Water Discharge</a:t>
              </a:r>
              <a:endParaRPr lang="en-US" sz="1600" b="1" dirty="0">
                <a:solidFill>
                  <a:schemeClr val="tx1"/>
                </a:solidFill>
                <a:latin typeface="Arial" pitchFamily="34" charset="0"/>
              </a:endParaRPr>
            </a:p>
          </p:txBody>
        </p:sp>
        <p:cxnSp>
          <p:nvCxnSpPr>
            <p:cNvPr id="32787" name="AutoShape 7">
              <a:extLst>
                <a:ext uri="{FF2B5EF4-FFF2-40B4-BE49-F238E27FC236}">
                  <a16:creationId xmlns:a16="http://schemas.microsoft.com/office/drawing/2014/main" id="{80043B66-7D3A-44E0-8328-E78768DC9CA6}"/>
                </a:ext>
              </a:extLst>
            </p:cNvPr>
            <p:cNvCxnSpPr>
              <a:cxnSpLocks noChangeShapeType="1"/>
              <a:stCxn id="19" idx="0"/>
            </p:cNvCxnSpPr>
            <p:nvPr/>
          </p:nvCxnSpPr>
          <p:spPr bwMode="auto">
            <a:xfrm rot="5400000" flipH="1" flipV="1">
              <a:off x="1905000" y="4800600"/>
              <a:ext cx="304800" cy="304800"/>
            </a:xfrm>
            <a:prstGeom prst="straightConnector1">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cxn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8EE8320D-5D9C-4485-A6AB-F2F0701140CF}"/>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Example of a Study Project </a:t>
            </a:r>
            <a:r>
              <a:rPr lang="en-IN" altLang="en-US"/>
              <a:t> </a:t>
            </a:r>
            <a:r>
              <a:rPr lang="en-US" altLang="en-US"/>
              <a:t>in dimension 3-production-work</a:t>
            </a:r>
          </a:p>
        </p:txBody>
      </p:sp>
      <p:sp>
        <p:nvSpPr>
          <p:cNvPr id="33795" name="Text Placeholder 2">
            <a:extLst>
              <a:ext uri="{FF2B5EF4-FFF2-40B4-BE49-F238E27FC236}">
                <a16:creationId xmlns:a16="http://schemas.microsoft.com/office/drawing/2014/main" id="{EDAA721D-E855-4652-A28D-584F9F5E639C}"/>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 typeface="Symbol" pitchFamily="18" charset="2"/>
              <a:buNone/>
            </a:pPr>
            <a:r>
              <a:rPr altLang="en-US"/>
              <a:t>Solar Powered Harvester</a:t>
            </a:r>
          </a:p>
          <a:p>
            <a:pPr>
              <a:buFont typeface="Symbol" pitchFamily="18" charset="2"/>
              <a:buNone/>
            </a:pPr>
            <a:r>
              <a:rPr altLang="en-US"/>
              <a:t>IIIT Hyderabad</a:t>
            </a:r>
          </a:p>
          <a:p>
            <a:pPr>
              <a:buFont typeface="Symbol" pitchFamily="18" charset="2"/>
              <a:buNone/>
            </a:pPr>
            <a:endParaRPr altLang="en-US"/>
          </a:p>
          <a:p>
            <a:pPr>
              <a:buFont typeface="Symbol" pitchFamily="18" charset="2"/>
              <a:buNone/>
            </a:pPr>
            <a:r>
              <a:rPr altLang="en-US"/>
              <a:t>Power requirement is</a:t>
            </a:r>
          </a:p>
          <a:p>
            <a:pPr>
              <a:buFont typeface="Symbol" pitchFamily="18" charset="2"/>
              <a:buNone/>
            </a:pPr>
            <a:r>
              <a:rPr altLang="en-US"/>
              <a:t>less than 10% of conventional</a:t>
            </a:r>
          </a:p>
          <a:p>
            <a:pPr>
              <a:buFont typeface="Symbol" pitchFamily="18" charset="2"/>
              <a:buNone/>
            </a:pPr>
            <a:r>
              <a:rPr altLang="en-US"/>
              <a:t>harvester for equivalent work</a:t>
            </a:r>
          </a:p>
          <a:p>
            <a:pPr>
              <a:buFont typeface="Symbol" pitchFamily="18" charset="2"/>
              <a:buNone/>
            </a:pPr>
            <a:r>
              <a:rPr altLang="en-US"/>
              <a:t>output</a:t>
            </a:r>
          </a:p>
        </p:txBody>
      </p:sp>
      <p:pic>
        <p:nvPicPr>
          <p:cNvPr id="33796" name="Picture 2">
            <a:extLst>
              <a:ext uri="{FF2B5EF4-FFF2-40B4-BE49-F238E27FC236}">
                <a16:creationId xmlns:a16="http://schemas.microsoft.com/office/drawing/2014/main" id="{749ECFD5-CB12-4BAA-B7C1-89DEA162528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99076" y="503238"/>
            <a:ext cx="5368925"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8">
            <a:extLst>
              <a:ext uri="{FF2B5EF4-FFF2-40B4-BE49-F238E27FC236}">
                <a16:creationId xmlns:a16="http://schemas.microsoft.com/office/drawing/2014/main" id="{F260BCA1-F3DF-4D71-A327-3FB1D7EA23C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Example of a Study Project </a:t>
            </a:r>
            <a:r>
              <a:rPr lang="en-IN" altLang="en-US"/>
              <a:t> </a:t>
            </a:r>
            <a:r>
              <a:rPr lang="en-US" altLang="en-US"/>
              <a:t>in dimension 3-production-work</a:t>
            </a:r>
          </a:p>
        </p:txBody>
      </p:sp>
      <p:sp>
        <p:nvSpPr>
          <p:cNvPr id="10" name="Text Placeholder 9">
            <a:extLst>
              <a:ext uri="{FF2B5EF4-FFF2-40B4-BE49-F238E27FC236}">
                <a16:creationId xmlns:a16="http://schemas.microsoft.com/office/drawing/2014/main" id="{48579644-1E70-463E-B7FD-E57EB119211E}"/>
              </a:ext>
            </a:extLst>
          </p:cNvPr>
          <p:cNvSpPr>
            <a:spLocks noGrp="1"/>
          </p:cNvSpPr>
          <p:nvPr>
            <p:ph type="body" sz="quarter" idx="13"/>
          </p:nvPr>
        </p:nvSpPr>
        <p:spPr/>
        <p:txBody>
          <a:bodyPr>
            <a:normAutofit lnSpcReduction="10000"/>
          </a:bodyPr>
          <a:lstStyle/>
          <a:p>
            <a:pPr>
              <a:buFont typeface="Symbol" pitchFamily="18" charset="2"/>
              <a:buNone/>
              <a:defRPr/>
            </a:pPr>
            <a:r>
              <a:rPr>
                <a:latin typeface="Arial" charset="0"/>
                <a:cs typeface="Arial" charset="0"/>
              </a:rPr>
              <a:t>Kit for Converting Existing Diesel Engine into 100% Biogas Engine</a:t>
            </a:r>
          </a:p>
          <a:p>
            <a:pPr>
              <a:buFont typeface="Symbol" pitchFamily="18" charset="2"/>
              <a:buNone/>
              <a:defRPr/>
            </a:pPr>
            <a:r>
              <a:rPr>
                <a:latin typeface="Arial" charset="0"/>
                <a:cs typeface="Arial" charset="0"/>
              </a:rPr>
              <a:t>IIT Delhi in collaboration with M/s Govil Energy Solutions, New Delhi</a:t>
            </a:r>
          </a:p>
          <a:p>
            <a:pPr>
              <a:buFont typeface="Symbol" pitchFamily="18" charset="2"/>
              <a:buNone/>
              <a:defRPr/>
            </a:pPr>
            <a:endParaRPr>
              <a:latin typeface="Arial" charset="0"/>
              <a:cs typeface="Arial" charset="0"/>
            </a:endParaRPr>
          </a:p>
          <a:p>
            <a:pPr>
              <a:buFont typeface="Symbol" pitchFamily="18" charset="2"/>
              <a:buNone/>
              <a:defRPr/>
            </a:pPr>
            <a:r>
              <a:rPr>
                <a:latin typeface="Arial" charset="0"/>
                <a:cs typeface="Arial" charset="0"/>
              </a:rPr>
              <a:t>Conversion from old</a:t>
            </a:r>
          </a:p>
          <a:p>
            <a:pPr>
              <a:buFont typeface="Symbol" pitchFamily="18" charset="2"/>
              <a:buNone/>
              <a:defRPr/>
            </a:pPr>
            <a:r>
              <a:rPr>
                <a:latin typeface="Arial" charset="0"/>
                <a:cs typeface="Arial" charset="0"/>
              </a:rPr>
              <a:t>automotive engines or </a:t>
            </a:r>
          </a:p>
          <a:p>
            <a:pPr>
              <a:buFont typeface="Symbol" pitchFamily="18" charset="2"/>
              <a:buNone/>
              <a:defRPr/>
            </a:pPr>
            <a:r>
              <a:rPr>
                <a:latin typeface="Arial" charset="0"/>
                <a:cs typeface="Arial" charset="0"/>
              </a:rPr>
              <a:t>old/new diesel genset </a:t>
            </a:r>
          </a:p>
          <a:p>
            <a:pPr>
              <a:buFont typeface="Symbol" pitchFamily="18" charset="2"/>
              <a:buNone/>
              <a:defRPr/>
            </a:pPr>
            <a:r>
              <a:rPr>
                <a:latin typeface="Arial" charset="0"/>
                <a:cs typeface="Arial" charset="0"/>
              </a:rPr>
              <a:t>engines, </a:t>
            </a:r>
          </a:p>
          <a:p>
            <a:pPr>
              <a:buFont typeface="Symbol" pitchFamily="18" charset="2"/>
              <a:buNone/>
              <a:defRPr/>
            </a:pPr>
            <a:r>
              <a:rPr>
                <a:latin typeface="Arial" charset="0"/>
                <a:cs typeface="Arial" charset="0"/>
              </a:rPr>
              <a:t>with 50% derating</a:t>
            </a:r>
          </a:p>
          <a:p>
            <a:pPr>
              <a:buFont typeface="Symbol" pitchFamily="18" charset="2"/>
              <a:buNone/>
              <a:defRPr/>
            </a:pPr>
            <a:endParaRPr>
              <a:latin typeface="Arial" charset="0"/>
              <a:cs typeface="Arial" charset="0"/>
            </a:endParaRPr>
          </a:p>
          <a:p>
            <a:pPr>
              <a:buFont typeface="Symbol" pitchFamily="18" charset="2"/>
              <a:buNone/>
              <a:defRPr/>
            </a:pPr>
            <a:r>
              <a:t>100% Biogas gen-set with </a:t>
            </a:r>
          </a:p>
          <a:p>
            <a:pPr>
              <a:buFont typeface="Symbol" pitchFamily="18" charset="2"/>
              <a:buNone/>
              <a:defRPr/>
            </a:pPr>
            <a:r>
              <a:t>electronic governing and , </a:t>
            </a:r>
          </a:p>
          <a:p>
            <a:pPr>
              <a:buFont typeface="Symbol" pitchFamily="18" charset="2"/>
              <a:buNone/>
              <a:defRPr/>
            </a:pPr>
            <a:r>
              <a:t>electronic ignition system</a:t>
            </a:r>
          </a:p>
          <a:p>
            <a:pPr>
              <a:buFont typeface="Symbol" pitchFamily="18" charset="2"/>
              <a:buNone/>
              <a:defRPr/>
            </a:pPr>
            <a:r>
              <a:rPr>
                <a:latin typeface="Arial" charset="0"/>
                <a:cs typeface="Arial" charset="0"/>
              </a:rPr>
              <a:t>Power output range: 10-25 kW</a:t>
            </a:r>
          </a:p>
          <a:p>
            <a:pPr>
              <a:buFont typeface="Symbol" pitchFamily="18" charset="2"/>
              <a:buNone/>
              <a:defRPr/>
            </a:pPr>
            <a:endParaRPr sz="2000" b="1"/>
          </a:p>
          <a:p>
            <a:pPr>
              <a:buFont typeface="Symbol" pitchFamily="18" charset="2"/>
              <a:buNone/>
              <a:defRPr/>
            </a:pPr>
            <a:endParaRPr sz="1800">
              <a:latin typeface="Arial" charset="0"/>
              <a:cs typeface="Arial" charset="0"/>
            </a:endParaRPr>
          </a:p>
          <a:p>
            <a:pPr>
              <a:buFont typeface="Symbol" pitchFamily="18" charset="2"/>
              <a:buNone/>
              <a:defRPr/>
            </a:pPr>
            <a:r>
              <a:rPr sz="1800">
                <a:latin typeface="Arial" charset="0"/>
                <a:cs typeface="Arial" charset="0"/>
              </a:rPr>
              <a:t>Note: For smaller single cylinder Diesel Engines, the conversion kits were developed earlier and are already in use</a:t>
            </a:r>
          </a:p>
        </p:txBody>
      </p:sp>
      <p:pic>
        <p:nvPicPr>
          <p:cNvPr id="34820" name="Picture 2">
            <a:extLst>
              <a:ext uri="{FF2B5EF4-FFF2-40B4-BE49-F238E27FC236}">
                <a16:creationId xmlns:a16="http://schemas.microsoft.com/office/drawing/2014/main" id="{B0E078D6-3B3F-435A-9C0A-05AD0E7E62A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86400" y="1474788"/>
            <a:ext cx="5181600" cy="44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77B1E1DB-AD62-42F3-A63E-CDDCA80FDFE8}"/>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Information (as of 2012)</a:t>
            </a:r>
            <a:endParaRPr lang="en-GB" altLang="en-US" dirty="0"/>
          </a:p>
        </p:txBody>
      </p:sp>
      <p:sp>
        <p:nvSpPr>
          <p:cNvPr id="3075" name="Text Placeholder 2">
            <a:extLst>
              <a:ext uri="{FF2B5EF4-FFF2-40B4-BE49-F238E27FC236}">
                <a16:creationId xmlns:a16="http://schemas.microsoft.com/office/drawing/2014/main" id="{C24CE597-438A-462F-A907-175D3CD7D0C9}"/>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fontScale="77500" lnSpcReduction="20000"/>
          </a:bodyPr>
          <a:lstStyle/>
          <a:p>
            <a:pPr>
              <a:buFont typeface="Symbol" pitchFamily="18" charset="2"/>
              <a:buNone/>
              <a:defRPr/>
            </a:pPr>
            <a:r>
              <a:rPr lang="en-GB" b="1" u="sng">
                <a:latin typeface="Arial" charset="0"/>
                <a:cs typeface="Arial" charset="0"/>
              </a:rPr>
              <a:t>Teacher’s Orientation Program (8-Day Workshop)</a:t>
            </a:r>
          </a:p>
          <a:p>
            <a:pPr>
              <a:buFont typeface="Symbol" pitchFamily="18" charset="2"/>
              <a:buNone/>
              <a:defRPr/>
            </a:pPr>
            <a:r>
              <a:rPr>
                <a:solidFill>
                  <a:srgbClr val="1E00AA"/>
                </a:solidFill>
                <a:latin typeface="Arial" charset="0"/>
                <a:cs typeface="Arial" charset="0"/>
              </a:rPr>
              <a:t>21-28 Dec	IIIT Hyderabad		English</a:t>
            </a:r>
          </a:p>
          <a:p>
            <a:pPr>
              <a:buFont typeface="Symbol" pitchFamily="18" charset="2"/>
              <a:buNone/>
              <a:defRPr/>
            </a:pPr>
            <a:r>
              <a:rPr>
                <a:latin typeface="Arial" charset="0"/>
                <a:cs typeface="Arial" charset="0"/>
              </a:rPr>
              <a:t>30 Dec – 6 Jan	Punjab			Hindi</a:t>
            </a:r>
          </a:p>
          <a:p>
            <a:pPr>
              <a:buFont typeface="Symbol" pitchFamily="18" charset="2"/>
              <a:buNone/>
              <a:defRPr/>
            </a:pPr>
            <a:r>
              <a:rPr>
                <a:solidFill>
                  <a:srgbClr val="1E00AA"/>
                </a:solidFill>
                <a:latin typeface="Arial" charset="0"/>
                <a:cs typeface="Arial" charset="0"/>
              </a:rPr>
              <a:t>27 Jan – 2 Feb	Galgotias, Gr. Noida	Hindi</a:t>
            </a:r>
          </a:p>
          <a:p>
            <a:pPr>
              <a:buFont typeface="Symbol" pitchFamily="18" charset="2"/>
              <a:buNone/>
              <a:defRPr/>
            </a:pPr>
            <a:r>
              <a:rPr>
                <a:latin typeface="Arial" charset="0"/>
                <a:cs typeface="Arial" charset="0"/>
              </a:rPr>
              <a:t>19-26 April	GCBS Gedu, Bhutan (RUB)	English</a:t>
            </a:r>
          </a:p>
          <a:p>
            <a:pPr>
              <a:buFont typeface="Symbol" pitchFamily="18" charset="2"/>
              <a:buNone/>
              <a:defRPr/>
            </a:pPr>
            <a:endParaRPr>
              <a:latin typeface="Arial" charset="0"/>
              <a:cs typeface="Arial" charset="0"/>
            </a:endParaRPr>
          </a:p>
          <a:p>
            <a:pPr>
              <a:buFont typeface="Symbol" pitchFamily="18" charset="2"/>
              <a:buNone/>
              <a:defRPr/>
            </a:pPr>
            <a:r>
              <a:rPr b="1" u="sng">
                <a:latin typeface="Arial" charset="0"/>
                <a:cs typeface="Arial" charset="0"/>
              </a:rPr>
              <a:t>Contacts:</a:t>
            </a:r>
          </a:p>
          <a:p>
            <a:pPr>
              <a:buFont typeface="Symbol" pitchFamily="18" charset="2"/>
              <a:buNone/>
              <a:defRPr/>
            </a:pPr>
            <a:r>
              <a:rPr>
                <a:solidFill>
                  <a:srgbClr val="1E00AA"/>
                </a:solidFill>
                <a:latin typeface="Arial" charset="0"/>
                <a:cs typeface="Arial" charset="0"/>
              </a:rPr>
              <a:t>IIIT Hyderabad</a:t>
            </a:r>
          </a:p>
          <a:p>
            <a:pPr>
              <a:buFont typeface="Symbol" pitchFamily="18" charset="2"/>
              <a:buNone/>
              <a:defRPr/>
            </a:pPr>
            <a:r>
              <a:rPr>
                <a:solidFill>
                  <a:srgbClr val="1E00AA"/>
                </a:solidFill>
                <a:latin typeface="Arial" charset="0"/>
                <a:cs typeface="Arial" charset="0"/>
              </a:rPr>
              <a:t>  Surya Bhagawan		99480 10253, humanvalues@iiit.ac.in</a:t>
            </a:r>
          </a:p>
          <a:p>
            <a:pPr>
              <a:buFont typeface="Symbol" pitchFamily="18" charset="2"/>
              <a:buNone/>
              <a:defRPr/>
            </a:pPr>
            <a:r>
              <a:rPr>
                <a:latin typeface="Arial" charset="0"/>
                <a:cs typeface="Arial" charset="0"/>
              </a:rPr>
              <a:t>Uttar Pradesh Technical University</a:t>
            </a:r>
          </a:p>
          <a:p>
            <a:pPr>
              <a:buFont typeface="Symbol" pitchFamily="18" charset="2"/>
              <a:buNone/>
              <a:defRPr/>
            </a:pPr>
            <a:r>
              <a:rPr lang="sv-SE">
                <a:latin typeface="Arial" charset="0"/>
                <a:cs typeface="Arial" charset="0"/>
              </a:rPr>
              <a:t>  Bhanu Pratap Singh	98894 98839, </a:t>
            </a:r>
            <a:r>
              <a:rPr lang="sv-SE">
                <a:latin typeface="Arial" charset="0"/>
                <a:cs typeface="Arial" charset="0"/>
                <a:hlinkClick r:id="rId2"/>
              </a:rPr>
              <a:t>pratap_cse@rediffmail.com</a:t>
            </a:r>
            <a:endParaRPr lang="sv-SE">
              <a:latin typeface="Arial" charset="0"/>
              <a:cs typeface="Arial" charset="0"/>
            </a:endParaRPr>
          </a:p>
          <a:p>
            <a:pPr>
              <a:buFont typeface="Symbol" pitchFamily="18" charset="2"/>
              <a:buNone/>
              <a:defRPr/>
            </a:pPr>
            <a:r>
              <a:rPr>
                <a:solidFill>
                  <a:srgbClr val="1E00AA"/>
                </a:solidFill>
                <a:latin typeface="Arial" charset="0"/>
                <a:cs typeface="Arial" charset="0"/>
              </a:rPr>
              <a:t>  Sateesh Awasthi		98680 10352, hvpemtu@gmail.com</a:t>
            </a:r>
          </a:p>
          <a:p>
            <a:pPr>
              <a:buFont typeface="Symbol" pitchFamily="18" charset="2"/>
              <a:buNone/>
              <a:defRPr/>
            </a:pPr>
            <a:r>
              <a:rPr>
                <a:solidFill>
                  <a:srgbClr val="1E00AA"/>
                </a:solidFill>
                <a:latin typeface="Arial" charset="0"/>
                <a:cs typeface="Arial" charset="0"/>
              </a:rPr>
              <a:t>Punjab Technical University, Jalandhar</a:t>
            </a:r>
            <a:r>
              <a:rPr>
                <a:latin typeface="Arial" charset="0"/>
                <a:cs typeface="Arial" charset="0"/>
              </a:rPr>
              <a:t> </a:t>
            </a:r>
          </a:p>
          <a:p>
            <a:pPr>
              <a:buFont typeface="Symbol" pitchFamily="18" charset="2"/>
              <a:buNone/>
              <a:defRPr/>
            </a:pPr>
            <a:r>
              <a:rPr>
                <a:latin typeface="Arial" charset="0"/>
                <a:cs typeface="Arial" charset="0"/>
              </a:rPr>
              <a:t>   Jagmeet Bawa		94780 98071, ptuehv@gmail.com 	  </a:t>
            </a:r>
          </a:p>
          <a:p>
            <a:pPr>
              <a:buFont typeface="Symbol" pitchFamily="18" charset="2"/>
              <a:buNone/>
              <a:defRPr/>
            </a:pPr>
            <a:r>
              <a:rPr>
                <a:latin typeface="Arial" charset="0"/>
                <a:cs typeface="Arial" charset="0"/>
              </a:rPr>
              <a:t>   Jitender Narula		94780 98082, </a:t>
            </a:r>
            <a:r>
              <a:rPr>
                <a:latin typeface="Arial" charset="0"/>
                <a:cs typeface="Arial" charset="0"/>
                <a:hlinkClick r:id="rId3"/>
              </a:rPr>
              <a:t>ptuehv@gmail.com</a:t>
            </a:r>
            <a:endParaRPr>
              <a:latin typeface="Arial" charset="0"/>
              <a:cs typeface="Arial" charset="0"/>
            </a:endParaRPr>
          </a:p>
          <a:p>
            <a:pPr>
              <a:buFont typeface="Symbol" pitchFamily="18" charset="2"/>
              <a:buNone/>
              <a:defRPr/>
            </a:pPr>
            <a:r>
              <a:rPr>
                <a:solidFill>
                  <a:srgbClr val="1E00AA"/>
                </a:solidFill>
                <a:latin typeface="Arial" charset="0"/>
                <a:cs typeface="Arial" charset="0"/>
              </a:rPr>
              <a:t>Royal University of Bhutan</a:t>
            </a:r>
          </a:p>
          <a:p>
            <a:pPr>
              <a:buFont typeface="Symbol" pitchFamily="18" charset="2"/>
              <a:buNone/>
              <a:defRPr/>
            </a:pPr>
            <a:r>
              <a:rPr>
                <a:solidFill>
                  <a:srgbClr val="1E00AA"/>
                </a:solidFill>
                <a:latin typeface="Arial" charset="0"/>
                <a:cs typeface="Arial" charset="0"/>
              </a:rPr>
              <a:t>  Director, Lhato Jamba	+975 1764 5167, </a:t>
            </a:r>
            <a:r>
              <a:rPr>
                <a:solidFill>
                  <a:srgbClr val="1E00AA"/>
                </a:solidFill>
                <a:latin typeface="Arial" charset="0"/>
                <a:cs typeface="Arial" charset="0"/>
                <a:hlinkClick r:id="rId4"/>
              </a:rPr>
              <a:t>lhatoj@gmail.com</a:t>
            </a:r>
            <a:endParaRPr>
              <a:solidFill>
                <a:srgbClr val="1E00AA"/>
              </a:solidFill>
              <a:latin typeface="Arial" charset="0"/>
              <a:cs typeface="Arial" charset="0"/>
            </a:endParaRPr>
          </a:p>
          <a:p>
            <a:pPr>
              <a:buFont typeface="Symbol" pitchFamily="18" charset="2"/>
              <a:buNone/>
              <a:defRPr/>
            </a:pPr>
            <a:endParaRPr>
              <a:solidFill>
                <a:srgbClr val="1E00AA"/>
              </a:solidFill>
              <a:latin typeface="Arial" charset="0"/>
              <a:cs typeface="Arial" charset="0"/>
            </a:endParaRPr>
          </a:p>
          <a:p>
            <a:pPr>
              <a:buFont typeface="Symbol" pitchFamily="18" charset="2"/>
              <a:buNone/>
              <a:defRPr/>
            </a:pPr>
            <a:r>
              <a:rPr>
                <a:solidFill>
                  <a:srgbClr val="1E00AA"/>
                </a:solidFill>
                <a:latin typeface="Arial" charset="0"/>
                <a:cs typeface="Arial" charset="0"/>
              </a:rPr>
              <a:t>Himachal Pradesh Technical University, Hamirpur</a:t>
            </a:r>
          </a:p>
          <a:p>
            <a:pPr>
              <a:buFont typeface="Symbol" pitchFamily="18" charset="2"/>
              <a:buNone/>
              <a:defRPr/>
            </a:pPr>
            <a:r>
              <a:rPr>
                <a:latin typeface="Arial" charset="0"/>
                <a:cs typeface="Arial" charset="0"/>
              </a:rPr>
              <a:t>Parminder Singh Gill	94184 54496, doshptu@gmail.com</a:t>
            </a:r>
          </a:p>
          <a:p>
            <a:pPr>
              <a:buFont typeface="Symbol" pitchFamily="18" charset="2"/>
              <a:buNone/>
              <a:defRPr/>
            </a:pPr>
            <a:endParaRPr sz="1700">
              <a:latin typeface="Arial" charset="0"/>
              <a:cs typeface="Arial" charset="0"/>
            </a:endParaRPr>
          </a:p>
          <a:p>
            <a:pPr>
              <a:buFont typeface="Symbol" pitchFamily="18" charset="2"/>
              <a:buNone/>
              <a:defRPr/>
            </a:pPr>
            <a:r>
              <a:rPr>
                <a:solidFill>
                  <a:srgbClr val="1E00AA"/>
                </a:solidFill>
                <a:latin typeface="Arial" charset="0"/>
                <a:cs typeface="Arial" charset="0"/>
              </a:rPr>
              <a:t>Rajul Asthana		98490 94285, rajul.asthana@yahoo.com</a:t>
            </a:r>
          </a:p>
          <a:p>
            <a:pPr>
              <a:buFont typeface="Symbol" pitchFamily="18" charset="2"/>
              <a:buNone/>
              <a:defRPr/>
            </a:pPr>
            <a:r>
              <a:rPr>
                <a:solidFill>
                  <a:srgbClr val="1E00AA"/>
                </a:solidFill>
                <a:latin typeface="Arial" charset="0"/>
                <a:cs typeface="Arial" charset="0"/>
              </a:rPr>
              <a:t>Shyam Kumar		94503 42998, shyamk@iitk.ac.in </a:t>
            </a:r>
          </a:p>
          <a:p>
            <a:pPr>
              <a:buFont typeface="Symbol" pitchFamily="18" charset="2"/>
              <a:buNone/>
              <a:defRPr/>
            </a:pPr>
            <a:endParaRPr>
              <a:latin typeface="Arial" charset="0"/>
              <a:cs typeface="Arial" charset="0"/>
            </a:endParaRPr>
          </a:p>
          <a:p>
            <a:pPr>
              <a:buFont typeface="Symbol" pitchFamily="18" charset="2"/>
              <a:buNone/>
              <a:defRPr/>
            </a:pPr>
            <a:endParaRPr lang="en-GB">
              <a:latin typeface="Arial" charset="0"/>
              <a:cs typeface="Arial"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9444E8C8-0A4B-40CC-9783-7C15817E4C9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Example of a Study Project </a:t>
            </a:r>
            <a:r>
              <a:rPr lang="en-IN" altLang="en-US"/>
              <a:t> </a:t>
            </a:r>
            <a:r>
              <a:rPr lang="en-US" altLang="en-US"/>
              <a:t>in dimension 3-production-work</a:t>
            </a:r>
          </a:p>
        </p:txBody>
      </p:sp>
      <p:sp>
        <p:nvSpPr>
          <p:cNvPr id="35843" name="Text Placeholder 2">
            <a:extLst>
              <a:ext uri="{FF2B5EF4-FFF2-40B4-BE49-F238E27FC236}">
                <a16:creationId xmlns:a16="http://schemas.microsoft.com/office/drawing/2014/main" id="{C2C8CAA0-0062-455E-81F2-0B132881B13E}"/>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 typeface="Symbol" pitchFamily="18" charset="2"/>
              <a:buNone/>
            </a:pPr>
            <a:r>
              <a:rPr altLang="en-US"/>
              <a:t>Bullock driven tractor by Bhartiya Cattle Resource Development Foundation, Delhi</a:t>
            </a:r>
          </a:p>
        </p:txBody>
      </p:sp>
      <p:pic>
        <p:nvPicPr>
          <p:cNvPr id="35844" name="Picture 3">
            <a:extLst>
              <a:ext uri="{FF2B5EF4-FFF2-40B4-BE49-F238E27FC236}">
                <a16:creationId xmlns:a16="http://schemas.microsoft.com/office/drawing/2014/main" id="{CDD5207D-071C-4411-842C-D95CFB05C63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1" y="1371601"/>
            <a:ext cx="54006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a:extLst>
              <a:ext uri="{FF2B5EF4-FFF2-40B4-BE49-F238E27FC236}">
                <a16:creationId xmlns:a16="http://schemas.microsoft.com/office/drawing/2014/main" id="{8EF6EB56-1945-485B-99AF-4227F806AE6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69064" y="1371600"/>
            <a:ext cx="4198937" cy="520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555E5C53-1595-4FD7-B75E-E9CBD54FD0F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Example of a Study Project </a:t>
            </a:r>
            <a:r>
              <a:rPr lang="en-IN" altLang="en-US"/>
              <a:t> </a:t>
            </a:r>
            <a:r>
              <a:rPr lang="en-US" altLang="en-US"/>
              <a:t>in dimension 3-production-work</a:t>
            </a:r>
          </a:p>
        </p:txBody>
      </p:sp>
      <p:sp>
        <p:nvSpPr>
          <p:cNvPr id="36867" name="Text Placeholder 2">
            <a:extLst>
              <a:ext uri="{FF2B5EF4-FFF2-40B4-BE49-F238E27FC236}">
                <a16:creationId xmlns:a16="http://schemas.microsoft.com/office/drawing/2014/main" id="{CEDCEDD4-F306-4EC9-9F38-7ACEC4B601D3}"/>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 typeface="Symbol" pitchFamily="18" charset="2"/>
              <a:buNone/>
            </a:pPr>
            <a:r>
              <a:rPr altLang="en-US"/>
              <a:t>Go and meet the man who planted coconut &amp; palm trees in his village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D8D1DE15-A45D-4213-946F-2D2769E4C42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Example of a Study Project </a:t>
            </a:r>
            <a:r>
              <a:rPr lang="en-IN" altLang="en-US"/>
              <a:t> </a:t>
            </a:r>
            <a:r>
              <a:rPr lang="en-US" altLang="en-US"/>
              <a:t>in dimension 3-production-work</a:t>
            </a:r>
          </a:p>
        </p:txBody>
      </p:sp>
      <p:sp>
        <p:nvSpPr>
          <p:cNvPr id="37891" name="Text Placeholder 2">
            <a:extLst>
              <a:ext uri="{FF2B5EF4-FFF2-40B4-BE49-F238E27FC236}">
                <a16:creationId xmlns:a16="http://schemas.microsoft.com/office/drawing/2014/main" id="{5F69335A-1455-4A10-8B47-212142AC775F}"/>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 typeface="Symbol" pitchFamily="18" charset="2"/>
              <a:buNone/>
            </a:pPr>
            <a:r>
              <a:rPr altLang="en-US"/>
              <a:t>See the video Rainwater-Rice on the roof (</a:t>
            </a:r>
            <a:r>
              <a:rPr altLang="en-US">
                <a:hlinkClick r:id="rId2"/>
              </a:rPr>
              <a:t>http://www.youtube.com/watch?v=xeE-BzCr8Gs</a:t>
            </a:r>
            <a:r>
              <a:rPr altLang="en-US"/>
              <a:t>) &amp; share your observations. (dimension 3-production-work, type 1-study)</a:t>
            </a:r>
          </a:p>
          <a:p>
            <a:pPr>
              <a:buFont typeface="Symbol" pitchFamily="18" charset="2"/>
              <a:buNone/>
            </a:pPr>
            <a:endParaRPr altLang="en-US"/>
          </a:p>
          <a:p>
            <a:pPr>
              <a:buFont typeface="Symbol" pitchFamily="18" charset="2"/>
              <a:buNone/>
            </a:pPr>
            <a:r>
              <a:rPr altLang="en-US"/>
              <a:t>For more ideas, see </a:t>
            </a:r>
            <a:r>
              <a:rPr altLang="en-US">
                <a:hlinkClick r:id="rId3"/>
              </a:rPr>
              <a:t>http://kscst.org.in/rwh.html</a:t>
            </a:r>
            <a:r>
              <a:rPr altLang="en-US"/>
              <a:t> (web site of Karnataka State Council for Science &amp; Technology)</a:t>
            </a:r>
          </a:p>
          <a:p>
            <a:pPr>
              <a:buFont typeface="Symbol" pitchFamily="18" charset="2"/>
              <a:buNone/>
            </a:pPr>
            <a:endParaRPr altLang="en-US">
              <a:hlinkClick r:id="rId2"/>
            </a:endParaRPr>
          </a:p>
          <a:p>
            <a:pPr>
              <a:buFont typeface="Symbol" pitchFamily="18" charset="2"/>
              <a:buNone/>
            </a:pPr>
            <a:endParaRPr altLang="en-US">
              <a:hlinkClick r:id="rId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0F66DE7C-3EF5-458D-A8CF-660EA0A0D18D}"/>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Example of a Study Project </a:t>
            </a:r>
            <a:r>
              <a:rPr lang="en-IN" altLang="en-US"/>
              <a:t> </a:t>
            </a:r>
            <a:r>
              <a:rPr lang="en-US" altLang="en-US"/>
              <a:t>in dimension 3-production-work</a:t>
            </a:r>
          </a:p>
        </p:txBody>
      </p:sp>
      <p:sp>
        <p:nvSpPr>
          <p:cNvPr id="38915" name="Text Placeholder 2">
            <a:extLst>
              <a:ext uri="{FF2B5EF4-FFF2-40B4-BE49-F238E27FC236}">
                <a16:creationId xmlns:a16="http://schemas.microsoft.com/office/drawing/2014/main" id="{75CFC670-C98F-417A-B267-FBED3B102A7B}"/>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 typeface="Symbol" pitchFamily="18" charset="2"/>
              <a:buNone/>
            </a:pPr>
            <a:r>
              <a:rPr altLang="en-US"/>
              <a:t>"Sourabha" is located in southwestern part of Bangalore (Vijayanagar). Plot area is 2400 Sq. ft. (40 ft. x 60 ft.)</a:t>
            </a:r>
          </a:p>
          <a:p>
            <a:pPr>
              <a:buFont typeface="Symbol" pitchFamily="18" charset="2"/>
              <a:buNone/>
            </a:pPr>
            <a:r>
              <a:rPr altLang="en-US"/>
              <a:t>Constructed	1995</a:t>
            </a:r>
          </a:p>
          <a:p>
            <a:pPr>
              <a:buFont typeface="Symbol" pitchFamily="18" charset="2"/>
              <a:buNone/>
            </a:pPr>
            <a:r>
              <a:rPr altLang="en-US"/>
              <a:t>Entirely dependent on rainwater for all its needs since 1994 </a:t>
            </a:r>
          </a:p>
          <a:p>
            <a:pPr>
              <a:buFont typeface="Symbol" pitchFamily="18" charset="2"/>
              <a:buNone/>
            </a:pPr>
            <a:r>
              <a:rPr altLang="en-US"/>
              <a:t>					(including construction)</a:t>
            </a:r>
          </a:p>
          <a:p>
            <a:pPr>
              <a:buFont typeface="Symbol" pitchFamily="18" charset="2"/>
              <a:buNone/>
            </a:pPr>
            <a:r>
              <a:rPr altLang="en-US"/>
              <a:t>No Corporation or BWSSB water connection ever</a:t>
            </a:r>
          </a:p>
          <a:p>
            <a:pPr>
              <a:buFont typeface="Symbol" pitchFamily="18" charset="2"/>
              <a:buNone/>
            </a:pPr>
            <a:endParaRPr altLang="en-US"/>
          </a:p>
          <a:p>
            <a:pPr>
              <a:buFont typeface="Symbol" pitchFamily="18" charset="2"/>
              <a:buNone/>
            </a:pPr>
            <a:r>
              <a:rPr altLang="en-US"/>
              <a:t>Rainfall 	~1000 mm/year</a:t>
            </a:r>
          </a:p>
          <a:p>
            <a:pPr>
              <a:buFont typeface="Symbol" pitchFamily="18" charset="2"/>
              <a:buNone/>
            </a:pPr>
            <a:r>
              <a:rPr altLang="en-US"/>
              <a:t>Collection 	~2,23,000 lts/year</a:t>
            </a:r>
          </a:p>
          <a:p>
            <a:pPr>
              <a:buFont typeface="Symbol" pitchFamily="18" charset="2"/>
              <a:buNone/>
            </a:pPr>
            <a:r>
              <a:rPr altLang="en-US"/>
              <a:t>Need		~1,80,000 lts/year</a:t>
            </a:r>
          </a:p>
          <a:p>
            <a:pPr>
              <a:buFont typeface="Symbol" pitchFamily="18" charset="2"/>
              <a:buNone/>
            </a:pPr>
            <a:r>
              <a:rPr altLang="en-US"/>
              <a:t>Recharges	Ground Water</a:t>
            </a:r>
          </a:p>
          <a:p>
            <a:pPr>
              <a:buFont typeface="Symbol" pitchFamily="18" charset="2"/>
              <a:buNone/>
            </a:pPr>
            <a:endParaRPr altLang="en-US"/>
          </a:p>
          <a:p>
            <a:pPr>
              <a:buFont typeface="Symbol" pitchFamily="18" charset="2"/>
              <a:buNone/>
            </a:pPr>
            <a:endParaRPr altLang="en-US"/>
          </a:p>
        </p:txBody>
      </p:sp>
      <p:pic>
        <p:nvPicPr>
          <p:cNvPr id="38916" name="Picture 2" descr="sourabha_house">
            <a:extLst>
              <a:ext uri="{FF2B5EF4-FFF2-40B4-BE49-F238E27FC236}">
                <a16:creationId xmlns:a16="http://schemas.microsoft.com/office/drawing/2014/main" id="{81B47C31-FA0B-41F7-A5AE-1066E1DAB94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67400" y="2971801"/>
            <a:ext cx="4800600"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F2F7E858-0280-4270-A819-E9245432318C}"/>
              </a:ext>
            </a:extLst>
          </p:cNvPr>
          <p:cNvSpPr txBox="1">
            <a:spLocks/>
          </p:cNvSpPr>
          <p:nvPr/>
        </p:nvSpPr>
        <p:spPr bwMode="auto">
          <a:xfrm>
            <a:off x="1524000" y="6477000"/>
            <a:ext cx="9144000" cy="381000"/>
          </a:xfrm>
          <a:prstGeom prst="rect">
            <a:avLst/>
          </a:prstGeom>
          <a:noFill/>
          <a:ln>
            <a:miter lim="800000"/>
            <a:headEnd/>
            <a:tailEnd/>
          </a:ln>
        </p:spPr>
        <p:txBody>
          <a:bodyPr/>
          <a:lstStyle/>
          <a:p>
            <a:pPr>
              <a:defRPr/>
            </a:pPr>
            <a:r>
              <a:rPr lang="en-US" sz="2400" u="sng" dirty="0">
                <a:latin typeface="Arial" charset="0"/>
                <a:hlinkClick r:id="rId3"/>
              </a:rPr>
              <a:t>http://kscst.org.in/rwh_files/rwh_sourabha.html</a:t>
            </a:r>
            <a:endParaRPr lang="en-US" sz="2200" b="1" dirty="0">
              <a:latin typeface="Arial" charset="0"/>
              <a:ea typeface="+mj-ea"/>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6618F-4A5D-4316-AB23-59761F78536A}"/>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id="{B3DD6AE3-D44E-4EB6-AE0F-CA24A8C8DB72}"/>
              </a:ext>
            </a:extLst>
          </p:cNvPr>
          <p:cNvSpPr>
            <a:spLocks noGrp="1"/>
          </p:cNvSpPr>
          <p:nvPr>
            <p:ph type="body" sz="quarter" idx="13"/>
          </p:nvPr>
        </p:nvSpPr>
        <p:spPr/>
        <p:txBody>
          <a:bodyPr/>
          <a:lstStyle/>
          <a:p>
            <a:endParaRPr lang="en-IN"/>
          </a:p>
        </p:txBody>
      </p:sp>
      <p:pic>
        <p:nvPicPr>
          <p:cNvPr id="39939" name="Picture 2" descr="sourabha_house_plan">
            <a:extLst>
              <a:ext uri="{FF2B5EF4-FFF2-40B4-BE49-F238E27FC236}">
                <a16:creationId xmlns:a16="http://schemas.microsoft.com/office/drawing/2014/main" id="{B48C9BDC-D695-4141-8F7C-4AB88195172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06500" y="-146050"/>
            <a:ext cx="9753600" cy="723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37B10804-0D1D-44DD-908E-ADB45922041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4/ Projects in dimension 4-justice-suraksha</a:t>
            </a:r>
          </a:p>
        </p:txBody>
      </p:sp>
      <p:sp>
        <p:nvSpPr>
          <p:cNvPr id="3" name="Text Placeholder 2">
            <a:extLst>
              <a:ext uri="{FF2B5EF4-FFF2-40B4-BE49-F238E27FC236}">
                <a16:creationId xmlns:a16="http://schemas.microsoft.com/office/drawing/2014/main" id="{4B0C30ED-EFC7-4E85-ADB8-69B806D8AD6E}"/>
              </a:ext>
            </a:extLst>
          </p:cNvPr>
          <p:cNvSpPr>
            <a:spLocks noGrp="1"/>
          </p:cNvSpPr>
          <p:nvPr>
            <p:ph type="body" sz="quarter" idx="13"/>
          </p:nvPr>
        </p:nvSpPr>
        <p:spPr/>
        <p:txBody>
          <a:bodyPr>
            <a:normAutofit fontScale="92500"/>
          </a:bodyPr>
          <a:lstStyle/>
          <a:p>
            <a:pPr>
              <a:buFont typeface="Symbol" pitchFamily="18" charset="2"/>
              <a:buNone/>
              <a:defRPr/>
            </a:pPr>
            <a:r>
              <a:rPr lang="en-IN" i="1"/>
              <a:t>Justice – Recognition of Human-Human Relationship, its </a:t>
            </a:r>
            <a:r>
              <a:rPr lang="en-IN" i="1" err="1"/>
              <a:t>fulfillment</a:t>
            </a:r>
            <a:r>
              <a:rPr lang="en-IN" i="1"/>
              <a:t> and evaluation leading to Mutual Happiness. We want to ensure Justice from family to world family.</a:t>
            </a:r>
            <a:endParaRPr/>
          </a:p>
          <a:p>
            <a:pPr>
              <a:buFont typeface="Symbol" pitchFamily="18" charset="2"/>
              <a:buNone/>
              <a:defRPr/>
            </a:pPr>
            <a:r>
              <a:rPr lang="en-IN" i="1" err="1"/>
              <a:t>Suraksha</a:t>
            </a:r>
            <a:r>
              <a:rPr lang="en-IN" i="1"/>
              <a:t> – Recognition of Human-Nature Relationship, its </a:t>
            </a:r>
            <a:r>
              <a:rPr lang="en-IN" i="1" err="1"/>
              <a:t>Fulfillment</a:t>
            </a:r>
            <a:r>
              <a:rPr lang="en-IN" i="1"/>
              <a:t> leading to Mutual Prosperity. i.e. prosperity in human being and </a:t>
            </a:r>
            <a:r>
              <a:rPr lang="en-IN" i="1" err="1"/>
              <a:t>suraksha</a:t>
            </a:r>
            <a:r>
              <a:rPr lang="en-IN" i="1"/>
              <a:t> (enrichment, protection &amp; right utilization) of rest-of-nature. The immediate &amp; fundamental issue here is right utilization. We want to ensure this from family order to world family order</a:t>
            </a:r>
            <a:r>
              <a:rPr i="1"/>
              <a:t>.</a:t>
            </a:r>
          </a:p>
          <a:p>
            <a:pPr>
              <a:buFont typeface="Symbol" pitchFamily="18" charset="2"/>
              <a:buNone/>
              <a:defRPr/>
            </a:pPr>
            <a:endParaRPr/>
          </a:p>
          <a:p>
            <a:pPr marL="457200" indent="-457200">
              <a:buFont typeface="+mj-lt"/>
              <a:buAutoNum type="arabicPeriod"/>
              <a:defRPr/>
            </a:pPr>
            <a:r>
              <a:rPr lang="en-IN"/>
              <a:t>Plan and try out a 'RED CARPET SOCIETY', the 'opposite' of ragging in your hostel. The students of this society will proactively set out to help the new students settle in and be comfortable in every way at the beginning of an academic session (</a:t>
            </a:r>
            <a:r>
              <a:t>dimension 4-justice-suraksha, </a:t>
            </a:r>
            <a:r>
              <a:rPr lang="en-IN"/>
              <a:t>type 2-model/prototype)</a:t>
            </a:r>
            <a:endParaRPr/>
          </a:p>
          <a:p>
            <a:pPr marL="457200" indent="-457200">
              <a:buFont typeface="+mj-lt"/>
              <a:buAutoNum type="arabicPeriod"/>
              <a:defRPr/>
            </a:pPr>
            <a:r>
              <a:t>Find out if your family has sufficient physical facilities. Is your family prosperous or deprived? Discuss this at home and articulate your conclusions </a:t>
            </a:r>
            <a:r>
              <a:rPr lang="en-IN"/>
              <a:t>(</a:t>
            </a:r>
            <a:r>
              <a:t>dimension 4-justice-suraksha,</a:t>
            </a:r>
            <a:r>
              <a:rPr lang="en-IN"/>
              <a:t> type 1-study)</a:t>
            </a:r>
            <a:endParaRPr/>
          </a:p>
          <a:p>
            <a:pPr marL="457200" indent="-457200">
              <a:buFont typeface="+mj-lt"/>
              <a:buAutoNum type="arabicPeriod"/>
              <a:defRPr/>
            </a:pPr>
            <a:r>
              <a:rPr lang="en-IN"/>
              <a:t>Talk to your grandparents about the tradition of making “</a:t>
            </a:r>
            <a:r>
              <a:rPr lang="en-IN" err="1"/>
              <a:t>Gudadi</a:t>
            </a:r>
            <a:r>
              <a:rPr lang="en-IN"/>
              <a:t>”. Relate it to enrichment, conservation &amp; right utilization of physical facilities (</a:t>
            </a:r>
            <a:r>
              <a:t>dimension 4-justice-suraksha,</a:t>
            </a:r>
            <a:r>
              <a:rPr lang="en-IN"/>
              <a:t> type 1-study)</a:t>
            </a:r>
            <a:endParaRPr/>
          </a:p>
          <a:p>
            <a:pPr marL="457200" indent="-457200">
              <a:buFont typeface="+mj-lt"/>
              <a:buAutoNum type="arabicPeriod"/>
              <a:defRPr/>
            </a:pPr>
            <a:r>
              <a:rPr lang="en-IN"/>
              <a:t>Read chapter 4 of “One Sun Two Worlds – An Ecological Journey”. Relate this to what is happening in your district. Share your key takeaways (</a:t>
            </a:r>
            <a:r>
              <a:t>dimension 4-justice-suraksha,</a:t>
            </a:r>
            <a:r>
              <a:rPr lang="en-IN"/>
              <a:t> type 1-study)</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0C89A321-93AB-4326-863A-DFDCE3EF6DD6}"/>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Example – Assignment Experience by Wadhwa Shashank Lekhraj</a:t>
            </a:r>
          </a:p>
        </p:txBody>
      </p:sp>
      <p:sp>
        <p:nvSpPr>
          <p:cNvPr id="41987" name="Text Placeholder 2">
            <a:extLst>
              <a:ext uri="{FF2B5EF4-FFF2-40B4-BE49-F238E27FC236}">
                <a16:creationId xmlns:a16="http://schemas.microsoft.com/office/drawing/2014/main" id="{30D9601B-8353-4BED-93E3-FA24BFAD6231}"/>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 typeface="Symbol" pitchFamily="18" charset="2"/>
              <a:buNone/>
            </a:pPr>
            <a:r>
              <a:rPr altLang="en-US"/>
              <a:t>As a part of our human values assignment we were asked to clean one of our friends' room in the presence of one of the housekeeping staff members to guide the exercise. The motive of the task was to learn to empathize with the housekeeping members, but there was lot more to learn in this task which I would like to share with all….</a:t>
            </a:r>
          </a:p>
          <a:p>
            <a:pPr>
              <a:buFont typeface="Symbol" pitchFamily="18" charset="2"/>
              <a:buNone/>
            </a:pPr>
            <a:endParaRPr altLang="en-US"/>
          </a:p>
          <a:p>
            <a:pPr>
              <a:buFont typeface="Symbol" pitchFamily="18" charset="2"/>
              <a:buNone/>
            </a:pPr>
            <a:r>
              <a:rPr altLang="en-US"/>
              <a:t>To conclude, this task was truly an eye opener. Some of the many things I got to learn after finishing were to respect every person, to not discriminate people by the work they do, to treat everyone alike and last but not the least I got to learn how to sweep my room.</a:t>
            </a:r>
          </a:p>
          <a:p>
            <a:pPr>
              <a:buFont typeface="Symbol" pitchFamily="18" charset="2"/>
              <a:buNone/>
            </a:pPr>
            <a:endParaRPr altLang="en-US"/>
          </a:p>
          <a:p>
            <a:pPr>
              <a:buFont typeface="Symbol" pitchFamily="18" charset="2"/>
              <a:buNone/>
            </a:pPr>
            <a:r>
              <a:rPr altLang="en-US"/>
              <a:t>Believe it or not, after this incident I never ask the housekeeping staff to clean my room; rather I do it myself.</a:t>
            </a:r>
          </a:p>
          <a:p>
            <a:pPr>
              <a:buFont typeface="Symbol" pitchFamily="18" charset="2"/>
              <a:buNone/>
            </a:pPr>
            <a:endParaRPr altLang="en-US" sz="2800"/>
          </a:p>
          <a:p>
            <a:pPr>
              <a:buFont typeface="Symbol" pitchFamily="18" charset="2"/>
              <a:buNone/>
            </a:pPr>
            <a:r>
              <a:rPr altLang="en-US" sz="1800"/>
              <a:t>Wadhwa is a student of IIIT-Hyderabad.</a:t>
            </a:r>
          </a:p>
          <a:p>
            <a:pPr>
              <a:buFont typeface="Symbol" pitchFamily="18" charset="2"/>
              <a:buNone/>
            </a:pPr>
            <a:r>
              <a:rPr altLang="en-US" sz="1800"/>
              <a:t>This article appeared in the student magazine 'Ping' in 2010</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4B62F4E6-BE84-46F6-A3EA-C7E6BF7A554F}"/>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Example: Yuktahar Mess IIIT Hyd (</a:t>
            </a:r>
            <a:r>
              <a:rPr lang="en-US" altLang="en-US" i="1"/>
              <a:t>yukta</a:t>
            </a:r>
            <a:r>
              <a:rPr lang="en-US" altLang="en-US"/>
              <a:t>=appropriate, </a:t>
            </a:r>
            <a:r>
              <a:rPr lang="en-US" altLang="en-US" i="1"/>
              <a:t>aahar</a:t>
            </a:r>
            <a:r>
              <a:rPr lang="en-US" altLang="en-US"/>
              <a:t>=intake)</a:t>
            </a:r>
          </a:p>
        </p:txBody>
      </p:sp>
      <p:sp>
        <p:nvSpPr>
          <p:cNvPr id="3" name="Text Placeholder 2">
            <a:extLst>
              <a:ext uri="{FF2B5EF4-FFF2-40B4-BE49-F238E27FC236}">
                <a16:creationId xmlns:a16="http://schemas.microsoft.com/office/drawing/2014/main" id="{CDC16A19-90E8-43BC-9608-E08B4D3C7DDC}"/>
              </a:ext>
            </a:extLst>
          </p:cNvPr>
          <p:cNvSpPr>
            <a:spLocks noGrp="1"/>
          </p:cNvSpPr>
          <p:nvPr>
            <p:ph type="body" sz="quarter" idx="13"/>
          </p:nvPr>
        </p:nvSpPr>
        <p:spPr/>
        <p:txBody>
          <a:bodyPr>
            <a:normAutofit fontScale="85000" lnSpcReduction="20000"/>
          </a:bodyPr>
          <a:lstStyle/>
          <a:p>
            <a:pPr>
              <a:buFont typeface="Symbol" pitchFamily="18" charset="2"/>
              <a:buNone/>
              <a:defRPr/>
            </a:pPr>
            <a:r>
              <a:t>In June, 2005 a Yoga Workshop called </a:t>
            </a:r>
            <a:r>
              <a:rPr i="1"/>
              <a:t>Prakritistha</a:t>
            </a:r>
            <a:r>
              <a:t> was organized</a:t>
            </a:r>
            <a:r>
              <a:rPr i="1"/>
              <a:t>. </a:t>
            </a:r>
            <a:r>
              <a:t>The food (</a:t>
            </a:r>
            <a:r>
              <a:rPr i="1"/>
              <a:t>Yuktahar</a:t>
            </a:r>
            <a:r>
              <a:t>) offered in the workshop was liked by everyone and it was proposed to regularize such food. Henceforth in the month of February, 2006 a new mess system was started… </a:t>
            </a:r>
          </a:p>
          <a:p>
            <a:pPr>
              <a:buFont typeface="Symbol" pitchFamily="18" charset="2"/>
              <a:buNone/>
              <a:defRPr/>
            </a:pPr>
            <a:endParaRPr/>
          </a:p>
          <a:p>
            <a:pPr>
              <a:buFont typeface="Symbol" pitchFamily="18" charset="2"/>
              <a:buNone/>
              <a:defRPr/>
            </a:pPr>
            <a:r>
              <a:t>The idea was to provide simple healthy home food without too much of spices or oil with a home-like setting for the students to eat in.  As the concept evolved, the students were encouraged to participate in the running of the Yuktahar.  Many times, students accompanied Vinayak-ji (Yoga-Acharya ji) for purchasing raw materials. Students also helped in keeping the accounts.  Slowly Yuktahar evolved into a co-operative mess. </a:t>
            </a:r>
          </a:p>
          <a:p>
            <a:pPr>
              <a:buFont typeface="Symbol" pitchFamily="18" charset="2"/>
              <a:buNone/>
              <a:defRPr/>
            </a:pPr>
            <a:endParaRPr/>
          </a:p>
          <a:p>
            <a:pPr>
              <a:buFont typeface="Symbol" pitchFamily="18" charset="2"/>
              <a:buNone/>
              <a:defRPr/>
            </a:pPr>
            <a:r>
              <a:t>The concept of Yuktahar also questioned some values of how one eats.  At home, one is relaxed and in many Indian homes people eat by sitting on the floor.  Hence, Yuktahar has low height chowkies &amp; durries to ensure that students can eat this way. </a:t>
            </a:r>
          </a:p>
          <a:p>
            <a:pPr marL="685800" lvl="1" indent="-457200">
              <a:buFont typeface="+mj-lt"/>
              <a:buAutoNum type="arabicPeriod"/>
              <a:defRPr/>
            </a:pPr>
            <a:r>
              <a:t>Simple and healthy food in a disciplined environment.</a:t>
            </a:r>
          </a:p>
          <a:p>
            <a:pPr marL="685800" lvl="1" indent="-457200">
              <a:buFont typeface="+mj-lt"/>
              <a:buAutoNum type="arabicPeriod"/>
              <a:defRPr/>
            </a:pPr>
            <a:r>
              <a:t>Working in a cooperative and coordinated manner as if it is a community kitchen.</a:t>
            </a:r>
          </a:p>
          <a:p>
            <a:pPr marL="685800" lvl="1" indent="-457200">
              <a:buFont typeface="+mj-lt"/>
              <a:buAutoNum type="arabicPeriod"/>
              <a:defRPr/>
            </a:pPr>
            <a:r>
              <a:t>Nurturing very basic habits like not wasting food, </a:t>
            </a:r>
          </a:p>
          <a:p>
            <a:pPr marL="685800" lvl="1" indent="-457200">
              <a:buFont typeface="+mj-lt"/>
              <a:buAutoNum type="arabicPeriod"/>
              <a:defRPr/>
            </a:pPr>
            <a:r>
              <a:t>Behaving in a friendly manner with the workers, etc.</a:t>
            </a:r>
          </a:p>
          <a:p>
            <a:pPr marL="685800" lvl="1" indent="-457200">
              <a:buFont typeface="+mj-lt"/>
              <a:buAutoNum type="arabicPeriod"/>
              <a:defRPr/>
            </a:pPr>
            <a:r>
              <a:t>Developing a sense of responsibilities and duties before demanding for rights.</a:t>
            </a:r>
          </a:p>
          <a:p>
            <a:pPr>
              <a:buFont typeface="Symbol" pitchFamily="18" charset="2"/>
              <a:buNone/>
              <a:defRPr/>
            </a:pPr>
            <a:r>
              <a:t> </a:t>
            </a:r>
          </a:p>
          <a:p>
            <a:pPr>
              <a:buFont typeface="Symbol" pitchFamily="18" charset="2"/>
              <a:buNone/>
              <a:defRPr/>
            </a:pPr>
            <a:r>
              <a:t>In Yuktahar, many steps were taken to sensitize the students. Hence, the students would wash their own plates.  It has developed a sense of dignity of labour. Once all the mess workers got infected with conjunctivitis. On sending mail to the student body regarding the situation, several students volunteered to cook chapatis and serve food. 10-15 students were working at any given time for a couple of days.</a:t>
            </a:r>
          </a:p>
        </p:txBody>
      </p:sp>
      <p:pic>
        <p:nvPicPr>
          <p:cNvPr id="43012" name="Picture 9">
            <a:extLst>
              <a:ext uri="{FF2B5EF4-FFF2-40B4-BE49-F238E27FC236}">
                <a16:creationId xmlns:a16="http://schemas.microsoft.com/office/drawing/2014/main" id="{698559A7-F42B-461D-8106-98652214E14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4800" y="2570163"/>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10">
            <a:extLst>
              <a:ext uri="{FF2B5EF4-FFF2-40B4-BE49-F238E27FC236}">
                <a16:creationId xmlns:a16="http://schemas.microsoft.com/office/drawing/2014/main" id="{0E58053E-F48A-4933-B9C5-3B0CFCA80362}"/>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4800" y="44958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11">
            <a:extLst>
              <a:ext uri="{FF2B5EF4-FFF2-40B4-BE49-F238E27FC236}">
                <a16:creationId xmlns:a16="http://schemas.microsoft.com/office/drawing/2014/main" id="{05BE024C-D0EB-4135-AAAE-C71F32161F9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24800" y="512763"/>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3015" name="Object 7">
            <a:extLst>
              <a:ext uri="{FF2B5EF4-FFF2-40B4-BE49-F238E27FC236}">
                <a16:creationId xmlns:a16="http://schemas.microsoft.com/office/drawing/2014/main" id="{985F9A57-FDFE-446D-848B-6EAA2D5AA689}"/>
              </a:ext>
            </a:extLst>
          </p:cNvPr>
          <p:cNvGraphicFramePr>
            <a:graphicFrameLocks noChangeAspect="1"/>
          </p:cNvGraphicFramePr>
          <p:nvPr>
            <p:extLst>
              <p:ext uri="{D42A27DB-BD31-4B8C-83A1-F6EECF244321}">
                <p14:modId xmlns:p14="http://schemas.microsoft.com/office/powerpoint/2010/main" val="3080295938"/>
              </p:ext>
            </p:extLst>
          </p:nvPr>
        </p:nvGraphicFramePr>
        <p:xfrm>
          <a:off x="9893300" y="5873750"/>
          <a:ext cx="635000" cy="635000"/>
        </p:xfrm>
        <a:graphic>
          <a:graphicData uri="http://schemas.openxmlformats.org/presentationml/2006/ole">
            <mc:AlternateContent xmlns:mc="http://schemas.openxmlformats.org/markup-compatibility/2006">
              <mc:Choice xmlns:v="urn:schemas-microsoft-com:vml" Requires="v">
                <p:oleObj spid="_x0000_s1030" name="Document" showAsIcon="1" r:id="rId6" imgW="0" imgH="0" progId="Word.Document.8">
                  <p:link updateAutomatic="1"/>
                </p:oleObj>
              </mc:Choice>
              <mc:Fallback>
                <p:oleObj name="Document" showAsIcon="1" r:id="rId6" imgW="0" imgH="0" progId="Word.Document.8">
                  <p:link updateAutomatic="1"/>
                  <p:pic>
                    <p:nvPicPr>
                      <p:cNvPr id="43015" name="Object 7">
                        <a:extLst>
                          <a:ext uri="{FF2B5EF4-FFF2-40B4-BE49-F238E27FC236}">
                            <a16:creationId xmlns:a16="http://schemas.microsoft.com/office/drawing/2014/main" id="{985F9A57-FDFE-446D-848B-6EAA2D5AA689}"/>
                          </a:ext>
                        </a:extLst>
                      </p:cNvPr>
                      <p:cNvPicPr>
                        <a:picLocks noChangeAspect="1" noChangeArrowheads="1"/>
                      </p:cNvPicPr>
                      <p:nvPr/>
                    </p:nvPicPr>
                    <p:blipFill>
                      <a:blip r:embed="rId7"/>
                      <a:srcRect/>
                      <a:stretch>
                        <a:fillRect/>
                      </a:stretch>
                    </p:blipFill>
                    <p:spPr bwMode="auto">
                      <a:xfrm>
                        <a:off x="9893300" y="5873750"/>
                        <a:ext cx="635000"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FB692B19-85C4-4835-AB69-C1C761EAC8D8}"/>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Example: Yuktahar Mess, IIIT Hyderabad</a:t>
            </a:r>
          </a:p>
        </p:txBody>
      </p:sp>
      <p:sp>
        <p:nvSpPr>
          <p:cNvPr id="77827" name="Text Placeholder 2">
            <a:extLst>
              <a:ext uri="{FF2B5EF4-FFF2-40B4-BE49-F238E27FC236}">
                <a16:creationId xmlns:a16="http://schemas.microsoft.com/office/drawing/2014/main" id="{316A380C-EF29-450C-9D41-7677D6E36D6F}"/>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fontScale="77500" lnSpcReduction="20000"/>
          </a:bodyPr>
          <a:lstStyle/>
          <a:p>
            <a:pPr>
              <a:buFont typeface="Symbol" pitchFamily="18" charset="2"/>
              <a:buNone/>
              <a:defRPr/>
            </a:pPr>
            <a:r>
              <a:t>Goals of </a:t>
            </a:r>
            <a:r>
              <a:rPr i="1"/>
              <a:t>Yuktahar Kendra</a:t>
            </a:r>
            <a:endParaRPr/>
          </a:p>
          <a:p>
            <a:pPr marL="685800" lvl="1" indent="-457200">
              <a:buFont typeface="+mj-lt"/>
              <a:buAutoNum type="arabicPeriod"/>
              <a:defRPr/>
            </a:pPr>
            <a:r>
              <a:t>Self Reliance (swavalamban) and Self-Sufficiency (atmanirbharta), by reducing dependency on other means.</a:t>
            </a:r>
          </a:p>
          <a:p>
            <a:pPr marL="685800" lvl="1" indent="-457200">
              <a:buFont typeface="+mj-lt"/>
              <a:buAutoNum type="arabicPeriod"/>
              <a:defRPr/>
            </a:pPr>
            <a:r>
              <a:t>Selfless service (nishkaam karma) through volunteering in at least one of the activities.</a:t>
            </a:r>
          </a:p>
          <a:p>
            <a:pPr marL="685800" lvl="1" indent="-457200">
              <a:buFont typeface="+mj-lt"/>
              <a:buAutoNum type="arabicPeriod"/>
              <a:defRPr/>
            </a:pPr>
            <a:r>
              <a:t>Health and Hygienic food by means of Organic Food, Health Drinks, Sprouted seeds.</a:t>
            </a:r>
          </a:p>
          <a:p>
            <a:pPr marL="685800" lvl="1" indent="-457200">
              <a:buFont typeface="+mj-lt"/>
              <a:buAutoNum type="arabicPeriod"/>
              <a:defRPr/>
            </a:pPr>
            <a:r>
              <a:t>Giving Platform for Local Production from unnoticed farmers.</a:t>
            </a:r>
          </a:p>
          <a:p>
            <a:pPr marL="685800" lvl="1" indent="-457200">
              <a:buFont typeface="+mj-lt"/>
              <a:buAutoNum type="arabicPeriod"/>
              <a:defRPr/>
            </a:pPr>
            <a:r>
              <a:t>Providing access to traditional medicine as Ayurveda and Home-made solutions.</a:t>
            </a:r>
          </a:p>
          <a:p>
            <a:pPr>
              <a:buFont typeface="Symbol" pitchFamily="18" charset="2"/>
              <a:buNone/>
              <a:defRPr/>
            </a:pPr>
            <a:endParaRPr>
              <a:latin typeface="Arial" charset="0"/>
              <a:cs typeface="Arial" charset="0"/>
            </a:endParaRPr>
          </a:p>
          <a:p>
            <a:pPr>
              <a:buFont typeface="Symbol" pitchFamily="18" charset="2"/>
              <a:buNone/>
              <a:defRPr/>
            </a:pPr>
            <a:r>
              <a:rPr>
                <a:latin typeface="Arial" charset="0"/>
                <a:cs typeface="Arial" charset="0"/>
              </a:rPr>
              <a:t>Wastage typically 30 kg/day (280 students)	    110 gms/student/day</a:t>
            </a:r>
          </a:p>
          <a:p>
            <a:pPr>
              <a:buFont typeface="Symbol" pitchFamily="18" charset="2"/>
              <a:buNone/>
              <a:defRPr/>
            </a:pPr>
            <a:r>
              <a:rPr>
                <a:latin typeface="Arial" charset="0"/>
                <a:cs typeface="Arial" charset="0"/>
              </a:rPr>
              <a:t>Wastage in OBH mess 85 Kg/day (350 students) 243 gms/stdent/day</a:t>
            </a:r>
          </a:p>
          <a:p>
            <a:pPr>
              <a:buFont typeface="Symbol" pitchFamily="18" charset="2"/>
              <a:buNone/>
              <a:defRPr/>
            </a:pPr>
            <a:endParaRPr>
              <a:latin typeface="Arial" charset="0"/>
              <a:cs typeface="Arial" charset="0"/>
            </a:endParaRPr>
          </a:p>
          <a:p>
            <a:pPr>
              <a:buFont typeface="Symbol" pitchFamily="18" charset="2"/>
              <a:buNone/>
              <a:defRPr/>
            </a:pPr>
            <a:r>
              <a:rPr>
                <a:latin typeface="Arial" charset="0"/>
                <a:cs typeface="Arial" charset="0"/>
              </a:rPr>
              <a:t>Typical Breakfast Menu</a:t>
            </a:r>
          </a:p>
          <a:p>
            <a:pPr lvl="1">
              <a:buFont typeface="Symbol" pitchFamily="18" charset="2"/>
              <a:buNone/>
              <a:defRPr/>
            </a:pPr>
            <a:r>
              <a:rPr>
                <a:latin typeface="Arial" charset="0"/>
                <a:cs typeface="Arial" charset="0"/>
              </a:rPr>
              <a:t>Soaked almonds (8), washed dates (8)</a:t>
            </a:r>
          </a:p>
          <a:p>
            <a:pPr lvl="1">
              <a:buFont typeface="Symbol" pitchFamily="18" charset="2"/>
              <a:buNone/>
              <a:defRPr/>
            </a:pPr>
            <a:r>
              <a:rPr>
                <a:latin typeface="Arial" charset="0"/>
                <a:cs typeface="Arial" charset="0"/>
              </a:rPr>
              <a:t>Unlimited seasonal fruits, s</a:t>
            </a:r>
            <a:r>
              <a:t>prouts</a:t>
            </a:r>
          </a:p>
          <a:p>
            <a:pPr lvl="1">
              <a:buFont typeface="Symbol" pitchFamily="18" charset="2"/>
              <a:buNone/>
              <a:defRPr/>
            </a:pPr>
            <a:r>
              <a:t>Unlimited ragi/other whole grain porridge (sweet)</a:t>
            </a:r>
          </a:p>
          <a:p>
            <a:pPr lvl="1">
              <a:buFont typeface="Symbol" pitchFamily="18" charset="2"/>
              <a:buNone/>
              <a:defRPr/>
            </a:pPr>
            <a:r>
              <a:t>Unlimited suji/other whole grain upma/poha (salty)</a:t>
            </a:r>
          </a:p>
          <a:p>
            <a:pPr lvl="1">
              <a:buFont typeface="Wingdings" pitchFamily="2" charset="2"/>
              <a:buNone/>
              <a:defRPr/>
            </a:pPr>
            <a:r>
              <a:rPr>
                <a:latin typeface="Arial" charset="0"/>
                <a:cs typeface="Arial" charset="0"/>
              </a:rPr>
              <a:t>Unlimited warm milk</a:t>
            </a:r>
          </a:p>
          <a:p>
            <a:pPr>
              <a:buFont typeface="Symbol" pitchFamily="18" charset="2"/>
              <a:buNone/>
              <a:defRPr/>
            </a:pPr>
            <a:endParaRPr/>
          </a:p>
          <a:p>
            <a:pPr>
              <a:buFont typeface="Symbol" pitchFamily="18" charset="2"/>
              <a:buNone/>
              <a:defRPr/>
            </a:pPr>
            <a:r>
              <a:t>The monthly bill is calculated taking into account all the expenses and dividing by the number of students eating there. Transparency in the systems is maintained. At another level, the food is prepared in the same dining hall (transparently in open view) which ensures quality of food </a:t>
            </a:r>
            <a:r>
              <a:rPr>
                <a:latin typeface="Arial" charset="0"/>
                <a:cs typeface="Arial" charset="0"/>
              </a:rPr>
              <a:t>(indicative price breakfast is Rs. 30, lunch &amp; dinner is Rs 40 each)</a:t>
            </a:r>
          </a:p>
          <a:p>
            <a:pPr>
              <a:buFont typeface="Symbol" pitchFamily="18" charset="2"/>
              <a:buNone/>
              <a:defRPr/>
            </a:pPr>
            <a:endParaRPr>
              <a:latin typeface="Arial" charset="0"/>
              <a:cs typeface="Arial" charset="0"/>
            </a:endParaRPr>
          </a:p>
          <a:p>
            <a:pPr>
              <a:buFont typeface="Symbol" pitchFamily="18" charset="2"/>
              <a:buNone/>
              <a:defRPr/>
            </a:pPr>
            <a:r>
              <a:rPr>
                <a:latin typeface="Arial" charset="0"/>
                <a:cs typeface="Arial" charset="0"/>
              </a:rPr>
              <a:t>The people working full time as mess employees are paid well (min 8000</a:t>
            </a:r>
          </a:p>
          <a:p>
            <a:pPr>
              <a:buFont typeface="Symbol" pitchFamily="18" charset="2"/>
              <a:buNone/>
              <a:defRPr/>
            </a:pPr>
            <a:r>
              <a:rPr lang="de-DE">
                <a:latin typeface="Arial" charset="0"/>
                <a:cs typeface="Arial" charset="0"/>
              </a:rPr>
              <a:t>OBH min 3000)</a:t>
            </a:r>
          </a:p>
        </p:txBody>
      </p:sp>
      <p:pic>
        <p:nvPicPr>
          <p:cNvPr id="44036" name="Picture 8">
            <a:extLst>
              <a:ext uri="{FF2B5EF4-FFF2-40B4-BE49-F238E27FC236}">
                <a16:creationId xmlns:a16="http://schemas.microsoft.com/office/drawing/2014/main" id="{134DA6DC-CFB7-476F-8AFE-4F8812EB1DE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24800" y="45085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4">
            <a:extLst>
              <a:ext uri="{FF2B5EF4-FFF2-40B4-BE49-F238E27FC236}">
                <a16:creationId xmlns:a16="http://schemas.microsoft.com/office/drawing/2014/main" id="{BD62063F-2105-41AA-8CC4-8BB8C76A286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4800" y="512763"/>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Picture 5">
            <a:extLst>
              <a:ext uri="{FF2B5EF4-FFF2-40B4-BE49-F238E27FC236}">
                <a16:creationId xmlns:a16="http://schemas.microsoft.com/office/drawing/2014/main" id="{E533C216-15BE-4AB8-A08E-D3BAF10D49A1}"/>
              </a:ext>
            </a:extLst>
          </p:cNvPr>
          <p:cNvSpPr>
            <a:spLocks noChangeAspect="1" noChangeArrowheads="1"/>
          </p:cNvSpPr>
          <p:nvPr/>
        </p:nvSpPr>
        <p:spPr bwMode="auto">
          <a:xfrm>
            <a:off x="7924800" y="2547938"/>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DC4F8A24-5350-43D1-906F-2F08CD1B5A2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Example</a:t>
            </a:r>
          </a:p>
        </p:txBody>
      </p:sp>
      <p:sp>
        <p:nvSpPr>
          <p:cNvPr id="45059" name="Text Placeholder 2">
            <a:extLst>
              <a:ext uri="{FF2B5EF4-FFF2-40B4-BE49-F238E27FC236}">
                <a16:creationId xmlns:a16="http://schemas.microsoft.com/office/drawing/2014/main" id="{07A13DBA-46BC-457D-8E56-D9E23AF789ED}"/>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 typeface="Symbol" pitchFamily="18" charset="2"/>
              <a:buNone/>
            </a:pPr>
            <a:r>
              <a:rPr altLang="en-US"/>
              <a:t>2-Acre Model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138BE66F-F1C7-4DE6-B21C-70395EAFD18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cs typeface="Arial" panose="020B0604020202020204" pitchFamily="34" charset="0"/>
              </a:rPr>
              <a:t>Resources for self-study &amp; sharing</a:t>
            </a:r>
            <a:endParaRPr lang="en-US" altLang="en-US"/>
          </a:p>
        </p:txBody>
      </p:sp>
      <p:sp>
        <p:nvSpPr>
          <p:cNvPr id="9219" name="Text Placeholder 2">
            <a:extLst>
              <a:ext uri="{FF2B5EF4-FFF2-40B4-BE49-F238E27FC236}">
                <a16:creationId xmlns:a16="http://schemas.microsoft.com/office/drawing/2014/main" id="{A1781E8E-9049-44F5-9301-9B824F53B0A0}"/>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marL="457200" indent="-457200">
              <a:buFont typeface="Symbol" pitchFamily="18" charset="2"/>
              <a:buAutoNum type="arabicPeriod"/>
              <a:defRPr/>
            </a:pPr>
            <a:r>
              <a:rPr>
                <a:latin typeface="Arial" charset="0"/>
                <a:cs typeface="Arial" charset="0"/>
              </a:rPr>
              <a:t>Syllabus</a:t>
            </a:r>
          </a:p>
          <a:p>
            <a:pPr marL="457200" indent="-457200">
              <a:buFont typeface="Symbol" pitchFamily="18" charset="2"/>
              <a:buAutoNum type="arabicPeriod"/>
              <a:defRPr/>
            </a:pPr>
            <a:r>
              <a:rPr>
                <a:latin typeface="Arial" charset="0"/>
                <a:cs typeface="Arial" charset="0"/>
              </a:rPr>
              <a:t>Teachers Manual (Lecture Plan 28 Lectures &amp; 14 Practice Sessions)</a:t>
            </a:r>
          </a:p>
          <a:p>
            <a:pPr marL="457200" indent="-457200">
              <a:buFont typeface="Symbol" pitchFamily="18" charset="2"/>
              <a:buAutoNum type="arabicPeriod"/>
              <a:defRPr/>
            </a:pPr>
            <a:r>
              <a:rPr>
                <a:latin typeface="Arial" charset="0"/>
                <a:cs typeface="Arial" charset="0"/>
              </a:rPr>
              <a:t>Text Book</a:t>
            </a:r>
          </a:p>
          <a:p>
            <a:pPr marL="457200" indent="-457200">
              <a:buFont typeface="Symbol" pitchFamily="18" charset="2"/>
              <a:buAutoNum type="arabicPeriod"/>
              <a:defRPr/>
            </a:pPr>
            <a:r>
              <a:rPr>
                <a:latin typeface="Arial" charset="0"/>
                <a:cs typeface="Arial" charset="0"/>
              </a:rPr>
              <a:t>Posters</a:t>
            </a:r>
          </a:p>
          <a:p>
            <a:pPr marL="457200" indent="-457200">
              <a:buFont typeface="Symbol" pitchFamily="18" charset="2"/>
              <a:buAutoNum type="arabicPeriod"/>
              <a:defRPr/>
            </a:pPr>
            <a:r>
              <a:rPr>
                <a:latin typeface="Arial" charset="0"/>
                <a:cs typeface="Arial" charset="0"/>
              </a:rPr>
              <a:t>Presentations, including Practice Sessions, Tutorials &amp; Videos</a:t>
            </a:r>
          </a:p>
          <a:p>
            <a:pPr marL="457200" indent="-457200">
              <a:buFont typeface="Symbol" pitchFamily="18" charset="2"/>
              <a:buAutoNum type="arabicPeriod"/>
              <a:defRPr/>
            </a:pPr>
            <a:r>
              <a:rPr>
                <a:latin typeface="Arial" charset="0"/>
                <a:cs typeface="Arial" charset="0"/>
              </a:rPr>
              <a:t>Video of Workshop Lectures (Lecture-by-Lecture)</a:t>
            </a:r>
          </a:p>
          <a:p>
            <a:pPr marL="457200" indent="-457200">
              <a:buFont typeface="Symbol" pitchFamily="18" charset="2"/>
              <a:buAutoNum type="arabicPeriod"/>
              <a:defRPr/>
            </a:pPr>
            <a:r>
              <a:rPr>
                <a:latin typeface="Arial" charset="0"/>
                <a:cs typeface="Arial" charset="0"/>
              </a:rPr>
              <a:t>Weekly Meeting</a:t>
            </a:r>
          </a:p>
          <a:p>
            <a:pPr marL="457200" indent="-457200">
              <a:buFont typeface="Symbol" pitchFamily="18" charset="2"/>
              <a:buAutoNum type="arabicPeriod"/>
              <a:defRPr/>
            </a:pPr>
            <a:r>
              <a:rPr>
                <a:latin typeface="Arial" charset="0"/>
                <a:cs typeface="Arial" charset="0"/>
              </a:rPr>
              <a:t>Web Site</a:t>
            </a:r>
          </a:p>
          <a:p>
            <a:pPr marL="457200" indent="-457200">
              <a:buFont typeface="Symbol" pitchFamily="18" charset="2"/>
              <a:buAutoNum type="arabicPeriod"/>
              <a:defRPr/>
            </a:pPr>
            <a:endParaRPr sz="1400">
              <a:latin typeface="Arial" charset="0"/>
              <a:cs typeface="Arial" charset="0"/>
            </a:endParaRPr>
          </a:p>
          <a:p>
            <a:pPr marL="457200" indent="-457200">
              <a:buFont typeface="Symbol" pitchFamily="18" charset="2"/>
              <a:buAutoNum type="arabicPeriod"/>
              <a:defRPr/>
            </a:pPr>
            <a:r>
              <a:rPr>
                <a:latin typeface="Arial" charset="0"/>
                <a:cs typeface="Arial" charset="0"/>
              </a:rPr>
              <a:t>8-Day Teachers' Orientation Program</a:t>
            </a:r>
          </a:p>
          <a:p>
            <a:pPr marL="457200" indent="-457200">
              <a:buFont typeface="Symbol" pitchFamily="18" charset="2"/>
              <a:buAutoNum type="arabicPeriod"/>
              <a:defRPr/>
            </a:pPr>
            <a:r>
              <a:rPr>
                <a:latin typeface="Arial" charset="0"/>
                <a:cs typeface="Arial" charset="0"/>
              </a:rPr>
              <a:t>How to Share Values</a:t>
            </a:r>
          </a:p>
          <a:p>
            <a:pPr marL="457200" indent="-457200">
              <a:buFont typeface="Symbol" pitchFamily="18" charset="2"/>
              <a:buAutoNum type="arabicPeriod"/>
              <a:defRPr/>
            </a:pPr>
            <a:r>
              <a:rPr>
                <a:latin typeface="Arial" charset="0"/>
                <a:cs typeface="Arial" charset="0"/>
              </a:rPr>
              <a:t>Examination &amp; Evaluation</a:t>
            </a:r>
          </a:p>
          <a:p>
            <a:pPr marL="457200" indent="-457200">
              <a:buFont typeface="Symbol" pitchFamily="18" charset="2"/>
              <a:buAutoNum type="arabicPeriod"/>
              <a:defRPr/>
            </a:pPr>
            <a:r>
              <a:rPr>
                <a:latin typeface="Arial" charset="0"/>
                <a:cs typeface="Arial" charset="0"/>
              </a:rPr>
              <a:t>Social Projects &amp; Social Internship</a:t>
            </a:r>
          </a:p>
          <a:p>
            <a:pPr marL="457200" indent="-457200">
              <a:buFont typeface="Symbol" pitchFamily="18" charset="2"/>
              <a:buAutoNum type="arabicPeriod"/>
              <a:defRPr/>
            </a:pPr>
            <a:endParaRPr sz="1300">
              <a:latin typeface="Arial" charset="0"/>
              <a:cs typeface="Arial" charset="0"/>
            </a:endParaRPr>
          </a:p>
          <a:p>
            <a:pPr marL="457200" indent="-457200">
              <a:buFont typeface="Symbol" pitchFamily="18" charset="2"/>
              <a:buAutoNum type="arabicPeriod"/>
              <a:defRPr/>
            </a:pPr>
            <a:r>
              <a:rPr>
                <a:latin typeface="Arial" charset="0"/>
                <a:cs typeface="Arial" charset="0"/>
              </a:rPr>
              <a:t>Process of Implementation (stage by stage)</a:t>
            </a:r>
          </a:p>
          <a:p>
            <a:pPr marL="457200" indent="-457200">
              <a:buNone/>
              <a:defRPr/>
            </a:pPr>
            <a:endParaRPr sz="1200">
              <a:latin typeface="Arial" charset="0"/>
              <a:cs typeface="Arial" charset="0"/>
            </a:endParaRPr>
          </a:p>
          <a:p>
            <a:pPr marL="457200" indent="-457200">
              <a:buNone/>
              <a:defRPr/>
            </a:pPr>
            <a:r>
              <a:rPr>
                <a:latin typeface="Arial" charset="0"/>
                <a:cs typeface="Arial" charset="0"/>
              </a:rPr>
              <a:t>Advanced Study</a:t>
            </a:r>
          </a:p>
          <a:p>
            <a:pPr marL="457200" indent="-457200">
              <a:buFont typeface="Symbol" pitchFamily="18" charset="2"/>
              <a:buAutoNum type="arabicPeriod"/>
              <a:defRPr/>
            </a:pPr>
            <a:r>
              <a:rPr>
                <a:latin typeface="Arial" charset="0"/>
                <a:cs typeface="Arial" charset="0"/>
              </a:rPr>
              <a:t>PSL2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a:extLst>
              <a:ext uri="{FF2B5EF4-FFF2-40B4-BE49-F238E27FC236}">
                <a16:creationId xmlns:a16="http://schemas.microsoft.com/office/drawing/2014/main" id="{502FDA0D-6B49-4711-B02F-992F6BBBB1E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itle 1">
            <a:extLst>
              <a:ext uri="{FF2B5EF4-FFF2-40B4-BE49-F238E27FC236}">
                <a16:creationId xmlns:a16="http://schemas.microsoft.com/office/drawing/2014/main" id="{AE617D49-39BF-4A12-BE4B-46AE7495C52E}"/>
              </a:ext>
            </a:extLst>
          </p:cNvPr>
          <p:cNvSpPr>
            <a:spLocks noGrp="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p>
            <a:r>
              <a:rPr lang="en-US" altLang="en-US">
                <a:solidFill>
                  <a:srgbClr val="FFFF00"/>
                </a:solidFill>
                <a:latin typeface="Arial" panose="020B0604020202020204" pitchFamily="34" charset="0"/>
              </a:rPr>
              <a:t>IIIT-H’s REFARM &amp; TRANSFARM</a:t>
            </a:r>
          </a:p>
        </p:txBody>
      </p:sp>
      <p:sp>
        <p:nvSpPr>
          <p:cNvPr id="46084" name="Subtitle 2">
            <a:extLst>
              <a:ext uri="{FF2B5EF4-FFF2-40B4-BE49-F238E27FC236}">
                <a16:creationId xmlns:a16="http://schemas.microsoft.com/office/drawing/2014/main" id="{3C1EAC14-86A1-4E63-9FE4-A3702A297C17}"/>
              </a:ext>
            </a:extLst>
          </p:cNvPr>
          <p:cNvSpPr>
            <a:spLocks noGrp="1"/>
          </p:cNvSpPr>
          <p:nvPr>
            <p:ph type="body" sz="quarter" idx="1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r>
              <a:rPr lang="en-US" altLang="en-US" b="1">
                <a:solidFill>
                  <a:srgbClr val="FFFF00"/>
                </a:solidFill>
                <a:latin typeface="Arial" panose="020B0604020202020204" pitchFamily="34" charset="0"/>
              </a:rPr>
              <a:t>G. Syamasundar Reddy</a:t>
            </a:r>
          </a:p>
          <a:p>
            <a:endParaRPr lang="en-US" altLang="en-US" b="1">
              <a:solidFill>
                <a:srgbClr val="FFFF00"/>
              </a:solidFill>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666CDD93-0E06-47BB-9845-06F1F01575C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Soil and Water Conservation on Slopes</a:t>
            </a:r>
          </a:p>
        </p:txBody>
      </p:sp>
      <p:sp>
        <p:nvSpPr>
          <p:cNvPr id="2" name="Text Placeholder 1">
            <a:extLst>
              <a:ext uri="{FF2B5EF4-FFF2-40B4-BE49-F238E27FC236}">
                <a16:creationId xmlns:a16="http://schemas.microsoft.com/office/drawing/2014/main" id="{6FC62C69-BEB7-4A3D-B1CE-0C4634A4A296}"/>
              </a:ext>
            </a:extLst>
          </p:cNvPr>
          <p:cNvSpPr>
            <a:spLocks noGrp="1"/>
          </p:cNvSpPr>
          <p:nvPr>
            <p:ph type="body" sz="quarter" idx="13"/>
          </p:nvPr>
        </p:nvSpPr>
        <p:spPr/>
        <p:txBody>
          <a:bodyPr/>
          <a:lstStyle/>
          <a:p>
            <a:endParaRPr lang="en-IN"/>
          </a:p>
        </p:txBody>
      </p:sp>
      <p:pic>
        <p:nvPicPr>
          <p:cNvPr id="48131" name="Picture 2">
            <a:extLst>
              <a:ext uri="{FF2B5EF4-FFF2-40B4-BE49-F238E27FC236}">
                <a16:creationId xmlns:a16="http://schemas.microsoft.com/office/drawing/2014/main" id="{1E5B6D65-E283-4916-AF51-369833C0822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70050" y="609600"/>
            <a:ext cx="4425950" cy="2971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8132" name="Picture 3">
            <a:extLst>
              <a:ext uri="{FF2B5EF4-FFF2-40B4-BE49-F238E27FC236}">
                <a16:creationId xmlns:a16="http://schemas.microsoft.com/office/drawing/2014/main" id="{0C960CC6-336C-4800-9014-07A2697B4E4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8400" y="609600"/>
            <a:ext cx="4267200" cy="2971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8133" name="Picture 4">
            <a:extLst>
              <a:ext uri="{FF2B5EF4-FFF2-40B4-BE49-F238E27FC236}">
                <a16:creationId xmlns:a16="http://schemas.microsoft.com/office/drawing/2014/main" id="{41E08487-3CE8-491C-AAD4-2A00CE6FB66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76400" y="3733800"/>
            <a:ext cx="4419600" cy="30035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8134" name="Picture 5">
            <a:extLst>
              <a:ext uri="{FF2B5EF4-FFF2-40B4-BE49-F238E27FC236}">
                <a16:creationId xmlns:a16="http://schemas.microsoft.com/office/drawing/2014/main" id="{FEBCA5E2-85A8-42D3-BFC7-0F032DCC0CA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48400" y="3733800"/>
            <a:ext cx="4267200" cy="2971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9154" name="Picture 2">
            <a:extLst>
              <a:ext uri="{FF2B5EF4-FFF2-40B4-BE49-F238E27FC236}">
                <a16:creationId xmlns:a16="http://schemas.microsoft.com/office/drawing/2014/main" id="{75BE14DA-671A-4A70-9F26-DB3C933CB5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00200" y="609600"/>
            <a:ext cx="4572000" cy="6172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9155" name="Picture 3">
            <a:extLst>
              <a:ext uri="{FF2B5EF4-FFF2-40B4-BE49-F238E27FC236}">
                <a16:creationId xmlns:a16="http://schemas.microsoft.com/office/drawing/2014/main" id="{5313F8B6-DF35-42E1-A094-8573D9FE7F4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8400" y="3505200"/>
            <a:ext cx="4343400" cy="32575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9156" name="Picture 5">
            <a:extLst>
              <a:ext uri="{FF2B5EF4-FFF2-40B4-BE49-F238E27FC236}">
                <a16:creationId xmlns:a16="http://schemas.microsoft.com/office/drawing/2014/main" id="{30D21644-154D-4393-A3B2-B29CB56660F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8400" y="609600"/>
            <a:ext cx="4343400" cy="2819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157" name="Title 1">
            <a:extLst>
              <a:ext uri="{FF2B5EF4-FFF2-40B4-BE49-F238E27FC236}">
                <a16:creationId xmlns:a16="http://schemas.microsoft.com/office/drawing/2014/main" id="{00D0529A-97FA-4C52-8FB8-DE73F346FF9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Soil and Water Conservation on Slopes</a:t>
            </a:r>
          </a:p>
        </p:txBody>
      </p:sp>
      <p:sp>
        <p:nvSpPr>
          <p:cNvPr id="2" name="Text Placeholder 1">
            <a:extLst>
              <a:ext uri="{FF2B5EF4-FFF2-40B4-BE49-F238E27FC236}">
                <a16:creationId xmlns:a16="http://schemas.microsoft.com/office/drawing/2014/main" id="{C620692B-1906-4BD8-8720-E7461305C358}"/>
              </a:ext>
            </a:extLst>
          </p:cNvPr>
          <p:cNvSpPr>
            <a:spLocks noGrp="1"/>
          </p:cNvSpPr>
          <p:nvPr>
            <p:ph type="body" sz="quarter" idx="13"/>
          </p:nvPr>
        </p:nvSpPr>
        <p:spPr/>
        <p:txBody>
          <a:bodyPr/>
          <a:lstStyle/>
          <a:p>
            <a:endParaRPr lang="en-IN"/>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0178" name="Picture 2">
            <a:extLst>
              <a:ext uri="{FF2B5EF4-FFF2-40B4-BE49-F238E27FC236}">
                <a16:creationId xmlns:a16="http://schemas.microsoft.com/office/drawing/2014/main" id="{751093D0-BE85-487C-8239-8DAC742A93D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11314" y="609601"/>
            <a:ext cx="4408487"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3">
            <a:extLst>
              <a:ext uri="{FF2B5EF4-FFF2-40B4-BE49-F238E27FC236}">
                <a16:creationId xmlns:a16="http://schemas.microsoft.com/office/drawing/2014/main" id="{09EE5A90-3C6F-45B1-97C3-F6121191868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609600"/>
            <a:ext cx="443865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itle 1">
            <a:extLst>
              <a:ext uri="{FF2B5EF4-FFF2-40B4-BE49-F238E27FC236}">
                <a16:creationId xmlns:a16="http://schemas.microsoft.com/office/drawing/2014/main" id="{2B8C6798-0F5E-4C32-AED3-C38705DF9FD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Soil and Water Conservation on Slopes</a:t>
            </a:r>
          </a:p>
        </p:txBody>
      </p:sp>
      <p:sp>
        <p:nvSpPr>
          <p:cNvPr id="2" name="Text Placeholder 1">
            <a:extLst>
              <a:ext uri="{FF2B5EF4-FFF2-40B4-BE49-F238E27FC236}">
                <a16:creationId xmlns:a16="http://schemas.microsoft.com/office/drawing/2014/main" id="{D920D9CD-5DF8-4C14-AF8B-E97F75296097}"/>
              </a:ext>
            </a:extLst>
          </p:cNvPr>
          <p:cNvSpPr>
            <a:spLocks noGrp="1"/>
          </p:cNvSpPr>
          <p:nvPr>
            <p:ph type="body" sz="quarter" idx="13"/>
          </p:nvPr>
        </p:nvSpPr>
        <p:spPr/>
        <p:txBody>
          <a:bodyPr/>
          <a:lstStyle/>
          <a:p>
            <a:endParaRPr lang="en-IN"/>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02" name="Picture 2">
            <a:extLst>
              <a:ext uri="{FF2B5EF4-FFF2-40B4-BE49-F238E27FC236}">
                <a16:creationId xmlns:a16="http://schemas.microsoft.com/office/drawing/2014/main" id="{0A4B18C0-4DEC-4EB9-A334-6303FA069D0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76400" y="609600"/>
            <a:ext cx="4495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3">
            <a:extLst>
              <a:ext uri="{FF2B5EF4-FFF2-40B4-BE49-F238E27FC236}">
                <a16:creationId xmlns:a16="http://schemas.microsoft.com/office/drawing/2014/main" id="{EB1D49F2-F3FA-4395-8D32-751474AA8F8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8400" y="609600"/>
            <a:ext cx="4267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a:extLst>
              <a:ext uri="{FF2B5EF4-FFF2-40B4-BE49-F238E27FC236}">
                <a16:creationId xmlns:a16="http://schemas.microsoft.com/office/drawing/2014/main" id="{16C5D1A3-EB68-4DDB-BCE2-3AD0CDCFF90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76400" y="3657600"/>
            <a:ext cx="4495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a:extLst>
              <a:ext uri="{FF2B5EF4-FFF2-40B4-BE49-F238E27FC236}">
                <a16:creationId xmlns:a16="http://schemas.microsoft.com/office/drawing/2014/main" id="{A50774FC-8A1F-4890-BD8A-003213E3675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48400" y="3657600"/>
            <a:ext cx="4267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itle 1">
            <a:extLst>
              <a:ext uri="{FF2B5EF4-FFF2-40B4-BE49-F238E27FC236}">
                <a16:creationId xmlns:a16="http://schemas.microsoft.com/office/drawing/2014/main" id="{131D3ED5-82CD-4491-B51F-AB23A9C6CD58}"/>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Soil and Water Conservation on Slopes</a:t>
            </a:r>
          </a:p>
        </p:txBody>
      </p:sp>
      <p:sp>
        <p:nvSpPr>
          <p:cNvPr id="2" name="Text Placeholder 1">
            <a:extLst>
              <a:ext uri="{FF2B5EF4-FFF2-40B4-BE49-F238E27FC236}">
                <a16:creationId xmlns:a16="http://schemas.microsoft.com/office/drawing/2014/main" id="{0CBA8C85-8946-43A4-A6BF-33466657E828}"/>
              </a:ext>
            </a:extLst>
          </p:cNvPr>
          <p:cNvSpPr>
            <a:spLocks noGrp="1"/>
          </p:cNvSpPr>
          <p:nvPr>
            <p:ph type="body" sz="quarter" idx="13"/>
          </p:nvPr>
        </p:nvSpPr>
        <p:spPr/>
        <p:txBody>
          <a:bodyPr/>
          <a:lstStyle/>
          <a:p>
            <a:endParaRPr lang="en-IN"/>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C475859B-9F19-451C-9E32-A327393C8FA8}"/>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Rain Water Harvesting</a:t>
            </a:r>
          </a:p>
        </p:txBody>
      </p:sp>
      <p:sp>
        <p:nvSpPr>
          <p:cNvPr id="2" name="Text Placeholder 1">
            <a:extLst>
              <a:ext uri="{FF2B5EF4-FFF2-40B4-BE49-F238E27FC236}">
                <a16:creationId xmlns:a16="http://schemas.microsoft.com/office/drawing/2014/main" id="{79729EAC-398E-47E3-8068-E35135398977}"/>
              </a:ext>
            </a:extLst>
          </p:cNvPr>
          <p:cNvSpPr>
            <a:spLocks noGrp="1"/>
          </p:cNvSpPr>
          <p:nvPr>
            <p:ph type="body" sz="quarter" idx="13"/>
          </p:nvPr>
        </p:nvSpPr>
        <p:spPr/>
        <p:txBody>
          <a:bodyPr/>
          <a:lstStyle/>
          <a:p>
            <a:endParaRPr lang="en-IN"/>
          </a:p>
        </p:txBody>
      </p:sp>
      <p:pic>
        <p:nvPicPr>
          <p:cNvPr id="52227" name="Picture 2">
            <a:extLst>
              <a:ext uri="{FF2B5EF4-FFF2-40B4-BE49-F238E27FC236}">
                <a16:creationId xmlns:a16="http://schemas.microsoft.com/office/drawing/2014/main" id="{80F62490-5CB7-43C5-A952-E5CFB383B15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8800" y="3733800"/>
            <a:ext cx="4267200" cy="2971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2228" name="Picture 3">
            <a:extLst>
              <a:ext uri="{FF2B5EF4-FFF2-40B4-BE49-F238E27FC236}">
                <a16:creationId xmlns:a16="http://schemas.microsoft.com/office/drawing/2014/main" id="{604BA347-C37A-4747-90B3-DF982FE2218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3733800"/>
            <a:ext cx="4114800" cy="2971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2229" name="Picture 4">
            <a:extLst>
              <a:ext uri="{FF2B5EF4-FFF2-40B4-BE49-F238E27FC236}">
                <a16:creationId xmlns:a16="http://schemas.microsoft.com/office/drawing/2014/main" id="{6DA9ABE2-F64A-447A-B6A9-55F81D554E8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0" y="609600"/>
            <a:ext cx="4114800" cy="304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2230" name="Picture 5">
            <a:extLst>
              <a:ext uri="{FF2B5EF4-FFF2-40B4-BE49-F238E27FC236}">
                <a16:creationId xmlns:a16="http://schemas.microsoft.com/office/drawing/2014/main" id="{3A0DA6FD-9F8B-4C8C-BF98-83CF185DE74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28800" y="609600"/>
            <a:ext cx="4267200" cy="30670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590CA241-AF0F-42AA-901D-9686853A6A9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Rain Water Harvesting</a:t>
            </a:r>
          </a:p>
        </p:txBody>
      </p:sp>
      <p:sp>
        <p:nvSpPr>
          <p:cNvPr id="2" name="Text Placeholder 1">
            <a:extLst>
              <a:ext uri="{FF2B5EF4-FFF2-40B4-BE49-F238E27FC236}">
                <a16:creationId xmlns:a16="http://schemas.microsoft.com/office/drawing/2014/main" id="{24875AC1-F9F2-48A2-BD60-D61C06AA1ADC}"/>
              </a:ext>
            </a:extLst>
          </p:cNvPr>
          <p:cNvSpPr>
            <a:spLocks noGrp="1"/>
          </p:cNvSpPr>
          <p:nvPr>
            <p:ph type="body" sz="quarter" idx="13"/>
          </p:nvPr>
        </p:nvSpPr>
        <p:spPr/>
        <p:txBody>
          <a:bodyPr/>
          <a:lstStyle/>
          <a:p>
            <a:endParaRPr lang="en-IN"/>
          </a:p>
        </p:txBody>
      </p:sp>
      <p:pic>
        <p:nvPicPr>
          <p:cNvPr id="53251" name="Picture 2">
            <a:extLst>
              <a:ext uri="{FF2B5EF4-FFF2-40B4-BE49-F238E27FC236}">
                <a16:creationId xmlns:a16="http://schemas.microsoft.com/office/drawing/2014/main" id="{2B935F99-8190-44F0-B974-68512C6EDC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8801" y="609600"/>
            <a:ext cx="4259263" cy="304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252" name="Picture 3">
            <a:extLst>
              <a:ext uri="{FF2B5EF4-FFF2-40B4-BE49-F238E27FC236}">
                <a16:creationId xmlns:a16="http://schemas.microsoft.com/office/drawing/2014/main" id="{AF762676-3236-4DAA-BB29-125CF056BB7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800" y="3733801"/>
            <a:ext cx="4267200" cy="29178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253" name="Picture 4">
            <a:extLst>
              <a:ext uri="{FF2B5EF4-FFF2-40B4-BE49-F238E27FC236}">
                <a16:creationId xmlns:a16="http://schemas.microsoft.com/office/drawing/2014/main" id="{0B1BEBC6-54D1-47D1-9420-A90F5C19E17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0" y="3733801"/>
            <a:ext cx="4114800" cy="29178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254" name="Picture 5">
            <a:extLst>
              <a:ext uri="{FF2B5EF4-FFF2-40B4-BE49-F238E27FC236}">
                <a16:creationId xmlns:a16="http://schemas.microsoft.com/office/drawing/2014/main" id="{566196D0-3AA0-403D-B781-FB0B5F1AA32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72200" y="628650"/>
            <a:ext cx="4114800" cy="30289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4274" name="Picture 3">
            <a:extLst>
              <a:ext uri="{FF2B5EF4-FFF2-40B4-BE49-F238E27FC236}">
                <a16:creationId xmlns:a16="http://schemas.microsoft.com/office/drawing/2014/main" id="{7BC2F60E-09DF-4E94-9262-5F1D3B2CC9A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685800"/>
            <a:ext cx="3962400" cy="297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4275" name="Title 1">
            <a:extLst>
              <a:ext uri="{FF2B5EF4-FFF2-40B4-BE49-F238E27FC236}">
                <a16:creationId xmlns:a16="http://schemas.microsoft.com/office/drawing/2014/main" id="{6029A40F-4B3C-4255-9AAA-B0BD4C6E4C3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Principles &amp; Practices of Natural Farming – Open Air Classroom</a:t>
            </a:r>
          </a:p>
        </p:txBody>
      </p:sp>
      <p:sp>
        <p:nvSpPr>
          <p:cNvPr id="2" name="Text Placeholder 1">
            <a:extLst>
              <a:ext uri="{FF2B5EF4-FFF2-40B4-BE49-F238E27FC236}">
                <a16:creationId xmlns:a16="http://schemas.microsoft.com/office/drawing/2014/main" id="{843F722F-A337-4E2C-8A5B-6254E1028181}"/>
              </a:ext>
            </a:extLst>
          </p:cNvPr>
          <p:cNvSpPr>
            <a:spLocks noGrp="1"/>
          </p:cNvSpPr>
          <p:nvPr>
            <p:ph type="body" sz="quarter" idx="13"/>
          </p:nvPr>
        </p:nvSpPr>
        <p:spPr/>
        <p:txBody>
          <a:bodyPr/>
          <a:lstStyle/>
          <a:p>
            <a:endParaRPr lang="en-IN"/>
          </a:p>
        </p:txBody>
      </p:sp>
      <p:pic>
        <p:nvPicPr>
          <p:cNvPr id="54276" name="Picture 4">
            <a:extLst>
              <a:ext uri="{FF2B5EF4-FFF2-40B4-BE49-F238E27FC236}">
                <a16:creationId xmlns:a16="http://schemas.microsoft.com/office/drawing/2014/main" id="{81ED529D-AFDC-46C6-AB77-624E6790ED0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7400" y="685800"/>
            <a:ext cx="3962400" cy="297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4277" name="Picture 3">
            <a:extLst>
              <a:ext uri="{FF2B5EF4-FFF2-40B4-BE49-F238E27FC236}">
                <a16:creationId xmlns:a16="http://schemas.microsoft.com/office/drawing/2014/main" id="{4CD83E76-E63A-48FC-BC7B-12515091DD2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71676" y="3733800"/>
            <a:ext cx="4048125" cy="2819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4278" name="Picture 4">
            <a:extLst>
              <a:ext uri="{FF2B5EF4-FFF2-40B4-BE49-F238E27FC236}">
                <a16:creationId xmlns:a16="http://schemas.microsoft.com/office/drawing/2014/main" id="{9379D014-F572-4BC8-B5F6-8906BE915D3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96000" y="3752850"/>
            <a:ext cx="3944938" cy="28003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099A1-3A3F-49E5-BA84-A7533FBD98A4}"/>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id="{387FD5ED-74D4-4F30-B1AE-EE6DF5879264}"/>
              </a:ext>
            </a:extLst>
          </p:cNvPr>
          <p:cNvSpPr>
            <a:spLocks noGrp="1"/>
          </p:cNvSpPr>
          <p:nvPr>
            <p:ph type="body" sz="quarter" idx="13"/>
          </p:nvPr>
        </p:nvSpPr>
        <p:spPr/>
        <p:txBody>
          <a:bodyPr/>
          <a:lstStyle/>
          <a:p>
            <a:endParaRPr lang="en-IN"/>
          </a:p>
        </p:txBody>
      </p:sp>
      <p:pic>
        <p:nvPicPr>
          <p:cNvPr id="55299" name="Picture 6">
            <a:extLst>
              <a:ext uri="{FF2B5EF4-FFF2-40B4-BE49-F238E27FC236}">
                <a16:creationId xmlns:a16="http://schemas.microsoft.com/office/drawing/2014/main" id="{5D98BB70-B830-4182-8934-5458E16260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A22FB07-C0A4-4439-A057-12B7B64010F0}"/>
              </a:ext>
            </a:extLst>
          </p:cNvPr>
          <p:cNvSpPr/>
          <p:nvPr/>
        </p:nvSpPr>
        <p:spPr>
          <a:xfrm>
            <a:off x="1524000" y="4419601"/>
            <a:ext cx="9144000" cy="2462213"/>
          </a:xfrm>
          <a:prstGeom prst="rect">
            <a:avLst/>
          </a:prstGeom>
          <a:solidFill>
            <a:schemeClr val="tx1">
              <a:lumMod val="50000"/>
              <a:lumOff val="50000"/>
              <a:alpha val="46000"/>
            </a:schemeClr>
          </a:solidFill>
        </p:spPr>
        <p:txBody>
          <a:bodyPr>
            <a:spAutoFit/>
          </a:bodyPr>
          <a:lstStyle/>
          <a:p>
            <a:pPr eaLnBrk="1" hangingPunct="1">
              <a:buFont typeface="Symbol" pitchFamily="18" charset="2"/>
              <a:buNone/>
              <a:defRPr/>
            </a:pPr>
            <a:r>
              <a:rPr lang="en-US" sz="2200" b="1" dirty="0">
                <a:solidFill>
                  <a:srgbClr val="FFFF00"/>
                </a:solidFill>
                <a:latin typeface="Arial" charset="0"/>
              </a:rPr>
              <a:t>The role of Human Being is to realize this mutual fulfillment in Nature –  For this, all that we need to do is:</a:t>
            </a:r>
          </a:p>
          <a:p>
            <a:pPr marL="685800" lvl="1" indent="-457200" eaLnBrk="1" hangingPunct="1">
              <a:buFont typeface="Wingdings" pitchFamily="2" charset="2"/>
              <a:buAutoNum type="arabicPeriod"/>
              <a:defRPr/>
            </a:pPr>
            <a:r>
              <a:rPr lang="en-US" sz="2200" b="1" dirty="0">
                <a:solidFill>
                  <a:srgbClr val="FFFF00"/>
                </a:solidFill>
                <a:latin typeface="Arial" charset="0"/>
              </a:rPr>
              <a:t>To understand that mutual </a:t>
            </a:r>
            <a:r>
              <a:rPr lang="en-US" sz="2200" b="1" dirty="0" err="1">
                <a:solidFill>
                  <a:srgbClr val="FFFF00"/>
                </a:solidFill>
                <a:latin typeface="Arial" charset="0"/>
              </a:rPr>
              <a:t>fulfilment</a:t>
            </a:r>
            <a:r>
              <a:rPr lang="en-US" sz="2200" b="1" dirty="0">
                <a:solidFill>
                  <a:srgbClr val="FFFF00"/>
                </a:solidFill>
                <a:latin typeface="Arial" charset="0"/>
              </a:rPr>
              <a:t> is inherent in nature – we do not have to create it</a:t>
            </a:r>
          </a:p>
          <a:p>
            <a:pPr marL="685800" lvl="1" indent="-457200" eaLnBrk="1" hangingPunct="1">
              <a:buFont typeface="Wingdings" pitchFamily="2" charset="2"/>
              <a:buAutoNum type="arabicPeriod"/>
              <a:defRPr/>
            </a:pPr>
            <a:r>
              <a:rPr lang="en-US" sz="2200" b="1" dirty="0">
                <a:solidFill>
                  <a:srgbClr val="FFFF00"/>
                </a:solidFill>
                <a:latin typeface="Arial" charset="0"/>
              </a:rPr>
              <a:t>To live accordingly – then the mutual </a:t>
            </a:r>
            <a:r>
              <a:rPr lang="en-US" sz="2200" b="1" dirty="0" err="1">
                <a:solidFill>
                  <a:srgbClr val="FFFF00"/>
                </a:solidFill>
                <a:latin typeface="Arial" charset="0"/>
              </a:rPr>
              <a:t>fulfilment</a:t>
            </a:r>
            <a:r>
              <a:rPr lang="en-US" sz="2200" b="1" dirty="0">
                <a:solidFill>
                  <a:srgbClr val="FFFF00"/>
                </a:solidFill>
                <a:latin typeface="Arial" charset="0"/>
              </a:rPr>
              <a:t> amongst the 4 orders will be </a:t>
            </a:r>
            <a:r>
              <a:rPr lang="en-US" sz="2200" b="1" dirty="0" err="1">
                <a:solidFill>
                  <a:srgbClr val="FFFF00"/>
                </a:solidFill>
                <a:latin typeface="Arial" charset="0"/>
              </a:rPr>
              <a:t>realised</a:t>
            </a:r>
            <a:r>
              <a:rPr lang="en-US" sz="2200" b="1" dirty="0">
                <a:solidFill>
                  <a:srgbClr val="FFFF00"/>
                </a:solidFill>
                <a:latin typeface="Arial" charset="0"/>
              </a:rPr>
              <a:t> (and there is every provision in nature for living in a mutually fulfilling manner)</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EE8AA678-4A97-4052-9EEE-82AFEE91F99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5/ Projects in dimension 5-exchange-storage</a:t>
            </a:r>
          </a:p>
        </p:txBody>
      </p:sp>
      <p:sp>
        <p:nvSpPr>
          <p:cNvPr id="3" name="Text Placeholder 2">
            <a:extLst>
              <a:ext uri="{FF2B5EF4-FFF2-40B4-BE49-F238E27FC236}">
                <a16:creationId xmlns:a16="http://schemas.microsoft.com/office/drawing/2014/main" id="{AE661042-673E-4EE7-AC3C-AC2AA5EC39F8}"/>
              </a:ext>
            </a:extLst>
          </p:cNvPr>
          <p:cNvSpPr>
            <a:spLocks noGrp="1"/>
          </p:cNvSpPr>
          <p:nvPr>
            <p:ph type="body" sz="quarter" idx="13"/>
          </p:nvPr>
        </p:nvSpPr>
        <p:spPr/>
        <p:txBody>
          <a:bodyPr>
            <a:normAutofit/>
          </a:bodyPr>
          <a:lstStyle/>
          <a:p>
            <a:pPr>
              <a:buFont typeface="Symbol" pitchFamily="18" charset="2"/>
              <a:buNone/>
              <a:defRPr/>
            </a:pPr>
            <a:r>
              <a:rPr lang="en-IN" i="1"/>
              <a:t>Exchange – of physical facilities for mutual </a:t>
            </a:r>
            <a:r>
              <a:rPr lang="en-IN" i="1" err="1"/>
              <a:t>fulfillment</a:t>
            </a:r>
            <a:r>
              <a:rPr lang="en-IN" i="1"/>
              <a:t> (not with madness of profit)</a:t>
            </a:r>
            <a:endParaRPr/>
          </a:p>
          <a:p>
            <a:pPr>
              <a:buFont typeface="Symbol" pitchFamily="18" charset="2"/>
              <a:buNone/>
              <a:defRPr/>
            </a:pPr>
            <a:r>
              <a:rPr lang="en-IN" i="1"/>
              <a:t>Storage – of physical facilities for right utilization in the future (not with madness of profit / of accumulation</a:t>
            </a:r>
            <a:r>
              <a:rPr i="1"/>
              <a:t>)</a:t>
            </a:r>
            <a:endParaRPr/>
          </a:p>
          <a:p>
            <a:pPr>
              <a:defRPr/>
            </a:pPr>
            <a:endParaRPr lang="en-IN"/>
          </a:p>
          <a:p>
            <a:pPr marL="457200" indent="-457200">
              <a:buFont typeface="+mj-lt"/>
              <a:buAutoNum type="arabicPeriod"/>
              <a:defRPr/>
            </a:pPr>
            <a:r>
              <a:rPr lang="en-IN"/>
              <a:t>Suggest how the supply chain for summer vegetables can be optimised to minimize distance &amp; time between production and consumption for your college mess (the cost of transportation is a major component of the total cost of the food today) (</a:t>
            </a:r>
            <a:r>
              <a:t>dimension 5-exchange-storage</a:t>
            </a:r>
            <a:r>
              <a:rPr lang="en-IN"/>
              <a:t>, type 1-study)</a:t>
            </a:r>
            <a:endParaRPr/>
          </a:p>
          <a:p>
            <a:pPr marL="457200" indent="-457200">
              <a:buFont typeface="+mj-lt"/>
              <a:buAutoNum type="arabicPeriod"/>
              <a:defRPr/>
            </a:pPr>
            <a:r>
              <a:rPr lang="en-IN"/>
              <a:t>Read the book “Small is Beautiful”, EF Schumacher (many useful books, documentaries etc. can be reviewed). Articulate your takeaway about role of understanding, relationship, economics &amp; money in society (</a:t>
            </a:r>
            <a:r>
              <a:t>dimension 5-exchange-storage</a:t>
            </a:r>
            <a:r>
              <a:rPr lang="en-IN"/>
              <a:t>, type 1-study)</a:t>
            </a:r>
            <a:endParaRPr/>
          </a:p>
          <a:p>
            <a:pPr marL="457200" indent="-457200">
              <a:buFont typeface="+mj-lt"/>
              <a:buAutoNum type="arabicPeriod"/>
              <a:defRPr/>
            </a:pPr>
            <a:r>
              <a:rPr lang="en-IN"/>
              <a:t>Watch the video “Food Inc.”. Articulate your takeaway about the 3 key lessons for our society, i.e. things to do or things to avoid doing (</a:t>
            </a:r>
            <a:r>
              <a:t>dimension 5-exchange-storage</a:t>
            </a:r>
            <a:r>
              <a:rPr lang="en-IN"/>
              <a:t>, type 1-study)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082CF673-B7FA-4577-B955-26A6C8AF2D58}"/>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How to Share Values</a:t>
            </a:r>
          </a:p>
        </p:txBody>
      </p:sp>
      <p:sp>
        <p:nvSpPr>
          <p:cNvPr id="3" name="Text Placeholder 2">
            <a:extLst>
              <a:ext uri="{FF2B5EF4-FFF2-40B4-BE49-F238E27FC236}">
                <a16:creationId xmlns:a16="http://schemas.microsoft.com/office/drawing/2014/main" id="{12CD0BD4-4E3F-456E-93F7-E99E4ECD2FFB}"/>
              </a:ext>
            </a:extLst>
          </p:cNvPr>
          <p:cNvSpPr>
            <a:spLocks noGrp="1"/>
          </p:cNvSpPr>
          <p:nvPr>
            <p:ph type="body" sz="quarter" idx="13"/>
          </p:nvPr>
        </p:nvSpPr>
        <p:spPr/>
        <p:txBody>
          <a:bodyPr>
            <a:normAutofit/>
          </a:bodyPr>
          <a:lstStyle/>
          <a:p>
            <a:pPr>
              <a:buFont typeface="Symbol" pitchFamily="18" charset="2"/>
              <a:buNone/>
              <a:defRPr/>
            </a:pPr>
            <a:r>
              <a:rPr lang="en-GB">
                <a:latin typeface="Arial" charset="0"/>
                <a:cs typeface="Arial" charset="0"/>
              </a:rPr>
              <a:t>The role of the teacher is that of a facilitator – t</a:t>
            </a:r>
            <a:r>
              <a:rPr>
                <a:latin typeface="Arial" charset="0"/>
                <a:cs typeface="Arial" charset="0"/>
              </a:rPr>
              <a:t>o facilitate the student to explore on their own right so that it leads to self-exploration…understanding</a:t>
            </a:r>
          </a:p>
          <a:p>
            <a:pPr>
              <a:buFont typeface="Symbol" pitchFamily="18" charset="2"/>
              <a:buNone/>
              <a:defRPr/>
            </a:pPr>
            <a:endParaRPr>
              <a:latin typeface="Arial" charset="0"/>
              <a:cs typeface="Arial" charset="0"/>
            </a:endParaRPr>
          </a:p>
          <a:p>
            <a:pPr>
              <a:buFont typeface="Symbol" pitchFamily="18" charset="2"/>
              <a:buNone/>
              <a:defRPr/>
            </a:pPr>
            <a:r>
              <a:rPr lang="en-GB">
                <a:latin typeface="Arial" charset="0"/>
                <a:cs typeface="Arial" charset="0"/>
              </a:rPr>
              <a:t>With this intention the teacher’s </a:t>
            </a:r>
            <a:r>
              <a:rPr>
                <a:latin typeface="Arial" charset="0"/>
                <a:cs typeface="Arial" charset="0"/>
              </a:rPr>
              <a:t>role is:</a:t>
            </a:r>
          </a:p>
          <a:p>
            <a:pPr marL="685800" lvl="1" indent="-457200">
              <a:buFont typeface="+mj-lt"/>
              <a:buAutoNum type="arabicPeriod"/>
              <a:defRPr/>
            </a:pPr>
            <a:r>
              <a:rPr sz="2200">
                <a:latin typeface="Arial" charset="0"/>
                <a:cs typeface="Arial" charset="0"/>
              </a:rPr>
              <a:t>To develop an environment of trust</a:t>
            </a:r>
            <a:r>
              <a:rPr lang="en-GB" sz="2200">
                <a:latin typeface="Arial" charset="0"/>
                <a:cs typeface="Arial" charset="0"/>
              </a:rPr>
              <a:t>… </a:t>
            </a:r>
            <a:r>
              <a:rPr sz="2200">
                <a:latin typeface="Arial" charset="0"/>
                <a:cs typeface="Arial" charset="0"/>
              </a:rPr>
              <a:t>affection… guidance at home, in the class, department, college …</a:t>
            </a:r>
          </a:p>
          <a:p>
            <a:pPr marL="685800" lvl="1" indent="-457200">
              <a:buFont typeface="+mj-lt"/>
              <a:buAutoNum type="arabicPeriod"/>
              <a:defRPr/>
            </a:pPr>
            <a:endParaRPr sz="2200">
              <a:latin typeface="Arial" charset="0"/>
              <a:cs typeface="Arial" charset="0"/>
            </a:endParaRPr>
          </a:p>
          <a:p>
            <a:pPr marL="685800" lvl="1" indent="-457200">
              <a:buFont typeface="+mj-lt"/>
              <a:buAutoNum type="arabicPeriod"/>
              <a:defRPr/>
            </a:pPr>
            <a:r>
              <a:rPr sz="2200">
                <a:latin typeface="Arial" charset="0"/>
                <a:cs typeface="Arial" charset="0"/>
              </a:rPr>
              <a:t>To place the proposals of what is right before the students</a:t>
            </a:r>
            <a:endParaRPr lang="en-GB" sz="2200">
              <a:latin typeface="Arial" charset="0"/>
              <a:cs typeface="Arial" charset="0"/>
            </a:endParaRPr>
          </a:p>
          <a:p>
            <a:pPr marL="685800" lvl="1" indent="-457200">
              <a:buFont typeface="+mj-lt"/>
              <a:buAutoNum type="arabicPeriod"/>
              <a:defRPr/>
            </a:pPr>
            <a:endParaRPr sz="2200">
              <a:latin typeface="Arial" charset="0"/>
              <a:cs typeface="Arial" charset="0"/>
            </a:endParaRPr>
          </a:p>
          <a:p>
            <a:pPr marL="685800" lvl="1" indent="-457200">
              <a:buFont typeface="+mj-lt"/>
              <a:buAutoNum type="arabicPeriod"/>
              <a:defRPr/>
            </a:pPr>
            <a:r>
              <a:rPr sz="2200">
                <a:latin typeface="Arial" charset="0"/>
                <a:cs typeface="Arial" charset="0"/>
              </a:rPr>
              <a:t>To draw their attention toward each proposal and to </a:t>
            </a:r>
            <a:r>
              <a:rPr lang="en-GB" sz="2200">
                <a:latin typeface="Arial" charset="0"/>
                <a:cs typeface="Arial" charset="0"/>
              </a:rPr>
              <a:t>give enough time &amp; opportunity t</a:t>
            </a:r>
            <a:r>
              <a:rPr sz="2200">
                <a:latin typeface="Arial" charset="0"/>
                <a:cs typeface="Arial" charset="0"/>
              </a:rPr>
              <a:t>o explore, verify, accept, validate on their own right (focus on self-exploration &amp; right proposals vs person/book)</a:t>
            </a:r>
          </a:p>
          <a:p>
            <a:pPr marL="685800" lvl="1" indent="-457200">
              <a:buFont typeface="+mj-lt"/>
              <a:buAutoNum type="arabicPeriod"/>
              <a:defRPr/>
            </a:pPr>
            <a:endParaRPr sz="2200">
              <a:latin typeface="Arial" charset="0"/>
              <a:cs typeface="Arial" charset="0"/>
            </a:endParaRPr>
          </a:p>
          <a:p>
            <a:pPr marL="685800" lvl="1" indent="-457200">
              <a:buFont typeface="+mj-lt"/>
              <a:buAutoNum type="arabicPeriod"/>
              <a:defRPr/>
            </a:pPr>
            <a:r>
              <a:rPr sz="2200">
                <a:latin typeface="Arial" charset="0"/>
                <a:cs typeface="Arial" charset="0"/>
              </a:rPr>
              <a:t>To </a:t>
            </a:r>
            <a:r>
              <a:rPr lang="en-GB" sz="2200">
                <a:latin typeface="Arial" charset="0"/>
                <a:cs typeface="Arial" charset="0"/>
              </a:rPr>
              <a:t>respond with responsibility to the </a:t>
            </a:r>
            <a:r>
              <a:rPr sz="2200">
                <a:latin typeface="Arial" charset="0"/>
                <a:cs typeface="Arial" charset="0"/>
              </a:rPr>
              <a:t>questions, or clarifications sought by the </a:t>
            </a:r>
            <a:r>
              <a:rPr lang="en-GB" sz="2200">
                <a:latin typeface="Arial" charset="0"/>
                <a:cs typeface="Arial" charset="0"/>
              </a:rPr>
              <a:t>students in this process</a:t>
            </a:r>
          </a:p>
          <a:p>
            <a:pPr marL="457200" indent="-457200">
              <a:buNone/>
              <a:defRPr/>
            </a:pPr>
            <a:endParaRPr lang="en-GB">
              <a:latin typeface="Arial" charset="0"/>
              <a:cs typeface="Arial" charset="0"/>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9470B23D-F687-4316-A382-ABDF15D2A72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Social Internship</a:t>
            </a:r>
          </a:p>
        </p:txBody>
      </p:sp>
      <p:sp>
        <p:nvSpPr>
          <p:cNvPr id="3" name="Text Placeholder 2">
            <a:extLst>
              <a:ext uri="{FF2B5EF4-FFF2-40B4-BE49-F238E27FC236}">
                <a16:creationId xmlns:a16="http://schemas.microsoft.com/office/drawing/2014/main" id="{90FBE500-B23B-40DF-90F9-17A70840BEC1}"/>
              </a:ext>
            </a:extLst>
          </p:cNvPr>
          <p:cNvSpPr>
            <a:spLocks noGrp="1"/>
          </p:cNvSpPr>
          <p:nvPr>
            <p:ph type="body" sz="quarter" idx="13"/>
          </p:nvPr>
        </p:nvSpPr>
        <p:spPr/>
        <p:txBody>
          <a:bodyPr>
            <a:normAutofit lnSpcReduction="10000"/>
          </a:bodyPr>
          <a:lstStyle/>
          <a:p>
            <a:pPr>
              <a:buFont typeface="Symbol" pitchFamily="18" charset="2"/>
              <a:buNone/>
              <a:defRPr/>
            </a:pPr>
            <a:r>
              <a:t>Some possible centers for up-to one month Social Internship in Punjab – for Teachers and Students are (Sample List):</a:t>
            </a:r>
          </a:p>
          <a:p>
            <a:pPr>
              <a:buFont typeface="Symbol" pitchFamily="18" charset="2"/>
              <a:buNone/>
              <a:defRPr/>
            </a:pPr>
            <a:endParaRPr/>
          </a:p>
          <a:p>
            <a:pPr marL="685800" lvl="1" indent="-457200">
              <a:buFont typeface="+mj-lt"/>
              <a:buAutoNum type="arabicPeriod"/>
              <a:defRPr/>
            </a:pPr>
            <a:r>
              <a:rPr lang="en-IN" err="1"/>
              <a:t>Kheti</a:t>
            </a:r>
            <a:r>
              <a:rPr lang="en-IN"/>
              <a:t> </a:t>
            </a:r>
            <a:r>
              <a:rPr lang="en-IN" err="1"/>
              <a:t>Virasat</a:t>
            </a:r>
            <a:r>
              <a:rPr lang="en-IN"/>
              <a:t>, </a:t>
            </a:r>
            <a:r>
              <a:rPr lang="en-IN" err="1"/>
              <a:t>Shri</a:t>
            </a:r>
            <a:r>
              <a:rPr lang="en-IN"/>
              <a:t> </a:t>
            </a:r>
            <a:r>
              <a:rPr lang="en-IN" err="1"/>
              <a:t>Anandpur</a:t>
            </a:r>
            <a:r>
              <a:rPr lang="en-IN"/>
              <a:t> Sahib</a:t>
            </a:r>
            <a:endParaRPr/>
          </a:p>
          <a:p>
            <a:pPr marL="685800" lvl="1" indent="-457200">
              <a:buFont typeface="+mj-lt"/>
              <a:buAutoNum type="arabicPeriod"/>
              <a:defRPr/>
            </a:pPr>
            <a:r>
              <a:rPr lang="en-IN" err="1"/>
              <a:t>Riarki</a:t>
            </a:r>
            <a:r>
              <a:rPr lang="en-IN"/>
              <a:t> College, </a:t>
            </a:r>
            <a:r>
              <a:rPr lang="en-IN" err="1"/>
              <a:t>Guruhargobindpur</a:t>
            </a:r>
            <a:endParaRPr/>
          </a:p>
          <a:p>
            <a:pPr marL="685800" lvl="1" indent="-457200">
              <a:buFont typeface="+mj-lt"/>
              <a:buAutoNum type="arabicPeriod"/>
              <a:defRPr/>
            </a:pPr>
            <a:r>
              <a:rPr lang="en-IN" err="1"/>
              <a:t>Pingalwara</a:t>
            </a:r>
            <a:r>
              <a:rPr lang="en-IN"/>
              <a:t> Trust, Sri Amritsar Sahib</a:t>
            </a:r>
            <a:endParaRPr/>
          </a:p>
          <a:p>
            <a:pPr marL="685800" lvl="1" indent="-457200">
              <a:buFont typeface="+mj-lt"/>
              <a:buAutoNum type="arabicPeriod"/>
              <a:defRPr/>
            </a:pPr>
            <a:r>
              <a:rPr lang="en-IN" err="1"/>
              <a:t>Nirmal</a:t>
            </a:r>
            <a:r>
              <a:rPr lang="en-IN"/>
              <a:t> </a:t>
            </a:r>
            <a:r>
              <a:rPr lang="en-IN" err="1"/>
              <a:t>Kutia</a:t>
            </a:r>
            <a:r>
              <a:rPr lang="en-IN"/>
              <a:t>, </a:t>
            </a:r>
            <a:r>
              <a:rPr lang="en-IN" err="1"/>
              <a:t>Sultanpur</a:t>
            </a:r>
            <a:r>
              <a:rPr lang="en-IN"/>
              <a:t> </a:t>
            </a:r>
            <a:r>
              <a:rPr lang="en-IN" err="1"/>
              <a:t>Lodhi</a:t>
            </a:r>
            <a:endParaRPr/>
          </a:p>
          <a:p>
            <a:pPr marL="685800" lvl="1" indent="-457200">
              <a:buFont typeface="+mj-lt"/>
              <a:buAutoNum type="arabicPeriod"/>
              <a:defRPr/>
            </a:pPr>
            <a:r>
              <a:rPr lang="en-IN"/>
              <a:t>Women Action for Ecology</a:t>
            </a:r>
            <a:endParaRPr/>
          </a:p>
          <a:p>
            <a:pPr>
              <a:buFont typeface="Symbol" pitchFamily="18" charset="2"/>
              <a:buNone/>
              <a:defRPr/>
            </a:pPr>
            <a:endParaRPr/>
          </a:p>
          <a:p>
            <a:pPr>
              <a:buFont typeface="Symbol" pitchFamily="18" charset="2"/>
              <a:buNone/>
              <a:defRPr/>
            </a:pPr>
            <a:endParaRPr/>
          </a:p>
          <a:p>
            <a:pPr>
              <a:buFont typeface="Symbol" pitchFamily="18" charset="2"/>
              <a:buNone/>
              <a:defRPr/>
            </a:pPr>
            <a:endParaRPr/>
          </a:p>
          <a:p>
            <a:pPr>
              <a:buFont typeface="Symbol" pitchFamily="18" charset="2"/>
              <a:buNone/>
              <a:defRPr/>
            </a:pPr>
            <a:endParaRPr/>
          </a:p>
          <a:p>
            <a:pPr>
              <a:buFont typeface="Symbol" pitchFamily="18" charset="2"/>
              <a:buNone/>
              <a:defRPr/>
            </a:pPr>
            <a:endParaRPr/>
          </a:p>
          <a:p>
            <a:pPr>
              <a:buFont typeface="Symbol" pitchFamily="18" charset="2"/>
              <a:buNone/>
              <a:defRPr/>
            </a:pPr>
            <a:endParaRPr/>
          </a:p>
          <a:p>
            <a:pPr>
              <a:buFont typeface="Symbol" pitchFamily="18" charset="2"/>
              <a:buNone/>
              <a:defRPr/>
            </a:pPr>
            <a:r>
              <a:t>The idea of internship is similar to projects, to observe what is and to share the observations in the form of a brief report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5C8FD791-5339-4536-A236-37602A1985A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Detailed Goals for Social Projects/Internship</a:t>
            </a:r>
            <a:endParaRPr lang="en-GB" altLang="en-US"/>
          </a:p>
        </p:txBody>
      </p:sp>
      <p:sp>
        <p:nvSpPr>
          <p:cNvPr id="58371" name="Content Placeholder 2">
            <a:extLst>
              <a:ext uri="{FF2B5EF4-FFF2-40B4-BE49-F238E27FC236}">
                <a16:creationId xmlns:a16="http://schemas.microsoft.com/office/drawing/2014/main" id="{17C2FE82-BB52-4FEA-A43D-7D42F840DE71}"/>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 typeface="Arial" panose="020B0604020202020204" pitchFamily="34" charset="0"/>
              <a:buNone/>
            </a:pPr>
            <a:r>
              <a:rPr altLang="en-US"/>
              <a:t>At the university level, we are focusing on providing guidelines and budget; collating  the submissions and summarising them into something meaningful for the future </a:t>
            </a:r>
            <a:endParaRPr lang="en-GB" altLang="en-US"/>
          </a:p>
          <a:p>
            <a:pPr>
              <a:buFont typeface="Arial" panose="020B0604020202020204" pitchFamily="34" charset="0"/>
              <a:buNone/>
            </a:pPr>
            <a:endParaRPr altLang="en-US"/>
          </a:p>
          <a:p>
            <a:pPr>
              <a:buFont typeface="Arial" panose="020B0604020202020204" pitchFamily="34" charset="0"/>
              <a:buNone/>
            </a:pPr>
            <a:r>
              <a:rPr altLang="en-US"/>
              <a:t>We are expecting the initiative of refining the ideas and of implementation from the HVPE teachers, the college VE Cell and the college NSS Cell</a:t>
            </a:r>
          </a:p>
          <a:p>
            <a:pPr>
              <a:buFont typeface="Arial" panose="020B0604020202020204" pitchFamily="34" charset="0"/>
              <a:buNone/>
            </a:pPr>
            <a:endParaRPr altLang="en-US"/>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C1C41B03-E42C-4D7E-9224-3FDF81B588A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Active VE Cell in your College</a:t>
            </a:r>
            <a:endParaRPr lang="en-GB" altLang="en-US"/>
          </a:p>
        </p:txBody>
      </p:sp>
      <p:sp>
        <p:nvSpPr>
          <p:cNvPr id="59395" name="Text Placeholder 2">
            <a:extLst>
              <a:ext uri="{FF2B5EF4-FFF2-40B4-BE49-F238E27FC236}">
                <a16:creationId xmlns:a16="http://schemas.microsoft.com/office/drawing/2014/main" id="{BB3C35AE-9918-43B9-947D-6F871C26DEB7}"/>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 typeface="Symbol" pitchFamily="18" charset="2"/>
              <a:buNone/>
            </a:pPr>
            <a:r>
              <a:rPr lang="en-IN" altLang="en-US"/>
              <a:t>#1 VE Cell has Responsible &amp; Active Members</a:t>
            </a:r>
          </a:p>
          <a:p>
            <a:pPr lvl="1">
              <a:buFontTx/>
              <a:buChar char="-"/>
            </a:pPr>
            <a:endParaRPr lang="en-IN" altLang="en-US"/>
          </a:p>
          <a:p>
            <a:pPr lvl="1">
              <a:buFontTx/>
              <a:buChar char="-"/>
            </a:pPr>
            <a:r>
              <a:rPr lang="en-IN" altLang="en-US"/>
              <a:t>members take the initiative to actively develop and maintain a conducive environment of trust that facilitates learning in the college</a:t>
            </a:r>
          </a:p>
          <a:p>
            <a:pPr lvl="1">
              <a:buFontTx/>
              <a:buChar char="-"/>
            </a:pPr>
            <a:endParaRPr lang="en-IN" altLang="en-US"/>
          </a:p>
          <a:p>
            <a:pPr lvl="1">
              <a:buFontTx/>
              <a:buChar char="-"/>
            </a:pPr>
            <a:r>
              <a:rPr lang="en-IN" altLang="en-US"/>
              <a:t>members are ambassadors for human education, they are able to facilitate understanding for the top10 of the college management and administration (eg. facilitate their participation in VE activity... VE Workshop)</a:t>
            </a:r>
          </a:p>
          <a:p>
            <a:pPr lvl="1">
              <a:buFontTx/>
              <a:buChar char="-"/>
            </a:pPr>
            <a:endParaRPr lang="en-IN" altLang="en-US"/>
          </a:p>
          <a:p>
            <a:pPr lvl="1">
              <a:buFontTx/>
              <a:buChar char="-"/>
            </a:pPr>
            <a:r>
              <a:rPr lang="en-IN" altLang="en-US"/>
              <a:t>members are personally involved in social projects, internship (Social organisations, NSS, CSR etc.)</a:t>
            </a:r>
          </a:p>
          <a:p>
            <a:pPr lvl="1">
              <a:buFontTx/>
              <a:buChar char="-"/>
            </a:pPr>
            <a:endParaRPr lang="en-IN" altLang="en-US"/>
          </a:p>
          <a:p>
            <a:pPr lvl="1">
              <a:buFontTx/>
              <a:buChar char="-"/>
            </a:pPr>
            <a:r>
              <a:rPr lang="en-IN" altLang="en-US"/>
              <a:t>members support &amp; participate in VE activity... VE Workshop</a:t>
            </a:r>
          </a:p>
          <a:p>
            <a:pPr lvl="1">
              <a:buFontTx/>
              <a:buChar char="-"/>
            </a:pPr>
            <a:endParaRPr lang="en-IN" altLang="en-US"/>
          </a:p>
          <a:p>
            <a:pPr lvl="1">
              <a:buFontTx/>
              <a:buChar char="-"/>
            </a:pPr>
            <a:r>
              <a:rPr lang="en-IN" altLang="en-US"/>
              <a:t>members teach and/or conduct 1 day to 8 day workshop once/semester</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9E82B8A7-4EEB-420D-BC8A-B6D66FDBCA2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Active VE Cell in your College</a:t>
            </a:r>
            <a:endParaRPr lang="en-GB" altLang="en-US"/>
          </a:p>
        </p:txBody>
      </p:sp>
      <p:sp>
        <p:nvSpPr>
          <p:cNvPr id="60419" name="Text Placeholder 2">
            <a:extLst>
              <a:ext uri="{FF2B5EF4-FFF2-40B4-BE49-F238E27FC236}">
                <a16:creationId xmlns:a16="http://schemas.microsoft.com/office/drawing/2014/main" id="{88A06EB4-0BC9-4D54-843D-C2F5E41EEC2F}"/>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 typeface="Symbol" pitchFamily="18" charset="2"/>
              <a:buNone/>
            </a:pPr>
            <a:r>
              <a:rPr lang="en-IN" altLang="en-US"/>
              <a:t>#2 Focus teacher &amp; student activity on understanding </a:t>
            </a:r>
          </a:p>
          <a:p>
            <a:pPr>
              <a:buFont typeface="Symbol" pitchFamily="18" charset="2"/>
              <a:buNone/>
            </a:pPr>
            <a:endParaRPr lang="en-IN" altLang="en-US"/>
          </a:p>
          <a:p>
            <a:pPr lvl="1">
              <a:buFontTx/>
              <a:buChar char="-"/>
            </a:pPr>
            <a:r>
              <a:rPr lang="en-IN" altLang="en-US"/>
              <a:t>facilitate preparation of teachers (how many teachers are capable of conducting 1 day wksp... 8 day wksp)</a:t>
            </a:r>
          </a:p>
          <a:p>
            <a:pPr lvl="1">
              <a:buFontTx/>
              <a:buChar char="-"/>
            </a:pPr>
            <a:endParaRPr lang="en-IN" altLang="en-US"/>
          </a:p>
          <a:p>
            <a:pPr lvl="1">
              <a:buFontTx/>
              <a:buChar char="-"/>
            </a:pPr>
            <a:r>
              <a:rPr lang="en-IN" altLang="en-US"/>
              <a:t>facilitate regular meeting of students and mentors</a:t>
            </a:r>
          </a:p>
          <a:p>
            <a:pPr lvl="1">
              <a:buFontTx/>
              <a:buChar char="-"/>
            </a:pPr>
            <a:endParaRPr lang="en-IN" altLang="en-US"/>
          </a:p>
          <a:p>
            <a:pPr lvl="1">
              <a:buFontTx/>
              <a:buChar char="-"/>
            </a:pPr>
            <a:r>
              <a:rPr lang="en-IN" altLang="en-US"/>
              <a:t>facilitate social projects, internship for teachers &amp; students</a:t>
            </a:r>
          </a:p>
          <a:p>
            <a:pPr lvl="1">
              <a:buFontTx/>
              <a:buChar char="-"/>
            </a:pPr>
            <a:endParaRPr lang="en-IN" altLang="en-US"/>
          </a:p>
          <a:p>
            <a:pPr lvl="1">
              <a:buFontTx/>
              <a:buChar char="-"/>
            </a:pPr>
            <a:r>
              <a:rPr lang="en-IN" altLang="en-US"/>
              <a:t>facilitate few relevant invited talks (say once in 2 months)</a:t>
            </a:r>
            <a:endParaRPr lang="en-GB" altLang="en-US"/>
          </a:p>
          <a:p>
            <a:pPr>
              <a:buFont typeface="Symbol" pitchFamily="18" charset="2"/>
              <a:buNone/>
            </a:pPr>
            <a:endParaRPr lang="en-GB" altLang="en-US"/>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22CF758F-B4AF-4E22-86F3-730836EE13D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Program of Action for Teachers</a:t>
            </a:r>
            <a:endParaRPr lang="en-IN" altLang="en-US"/>
          </a:p>
        </p:txBody>
      </p:sp>
      <p:sp>
        <p:nvSpPr>
          <p:cNvPr id="2" name="Text Placeholder 1">
            <a:extLst>
              <a:ext uri="{FF2B5EF4-FFF2-40B4-BE49-F238E27FC236}">
                <a16:creationId xmlns:a16="http://schemas.microsoft.com/office/drawing/2014/main" id="{59EF4ED6-765C-4153-96CA-E85D7EA65217}"/>
              </a:ext>
            </a:extLst>
          </p:cNvPr>
          <p:cNvSpPr>
            <a:spLocks noGrp="1"/>
          </p:cNvSpPr>
          <p:nvPr>
            <p:ph type="body" sz="quarter" idx="13"/>
          </p:nvPr>
        </p:nvSpPr>
        <p:spPr/>
        <p:txBody>
          <a:bodyPr/>
          <a:lstStyle/>
          <a:p>
            <a:endParaRPr lang="en-IN"/>
          </a:p>
        </p:txBody>
      </p:sp>
      <p:grpSp>
        <p:nvGrpSpPr>
          <p:cNvPr id="61444" name="Group 29">
            <a:extLst>
              <a:ext uri="{FF2B5EF4-FFF2-40B4-BE49-F238E27FC236}">
                <a16:creationId xmlns:a16="http://schemas.microsoft.com/office/drawing/2014/main" id="{279BCD0A-A9B8-4237-A877-95AC35DDAC8E}"/>
              </a:ext>
            </a:extLst>
          </p:cNvPr>
          <p:cNvGrpSpPr>
            <a:grpSpLocks/>
          </p:cNvGrpSpPr>
          <p:nvPr/>
        </p:nvGrpSpPr>
        <p:grpSpPr bwMode="auto">
          <a:xfrm>
            <a:off x="1525588" y="1058863"/>
            <a:ext cx="2379662" cy="5257800"/>
            <a:chOff x="1620" y="990600"/>
            <a:chExt cx="2380035" cy="5258181"/>
          </a:xfrm>
        </p:grpSpPr>
        <p:sp>
          <p:nvSpPr>
            <p:cNvPr id="4" name="Down Arrow 3">
              <a:extLst>
                <a:ext uri="{FF2B5EF4-FFF2-40B4-BE49-F238E27FC236}">
                  <a16:creationId xmlns:a16="http://schemas.microsoft.com/office/drawing/2014/main" id="{ED978DCB-C230-4F8B-8A35-90827A0C4C78}"/>
                </a:ext>
              </a:extLst>
            </p:cNvPr>
            <p:cNvSpPr/>
            <p:nvPr/>
          </p:nvSpPr>
          <p:spPr>
            <a:xfrm>
              <a:off x="1086052" y="4427786"/>
              <a:ext cx="152424" cy="30482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61458" name="TextBox 17">
              <a:extLst>
                <a:ext uri="{FF2B5EF4-FFF2-40B4-BE49-F238E27FC236}">
                  <a16:creationId xmlns:a16="http://schemas.microsoft.com/office/drawing/2014/main" id="{8A3A406A-7A4E-46D1-8C5F-A207FF9DB346}"/>
                </a:ext>
              </a:extLst>
            </p:cNvPr>
            <p:cNvSpPr txBox="1">
              <a:spLocks noChangeArrowheads="1"/>
            </p:cNvSpPr>
            <p:nvPr/>
          </p:nvSpPr>
          <p:spPr bwMode="auto">
            <a:xfrm>
              <a:off x="19455" y="990600"/>
              <a:ext cx="2362200" cy="3416434"/>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GB" altLang="en-US">
                  <a:cs typeface="Arial" panose="020B0604020202020204" pitchFamily="34" charset="0"/>
                </a:rPr>
                <a:t>Self -exploration , resolution , awareness &amp; self-purification </a:t>
              </a:r>
            </a:p>
            <a:p>
              <a:pPr eaLnBrk="1" hangingPunct="1">
                <a:buFontTx/>
                <a:buChar char="-"/>
              </a:pPr>
              <a:endParaRPr lang="en-GB" altLang="en-US">
                <a:cs typeface="Arial" panose="020B0604020202020204" pitchFamily="34" charset="0"/>
              </a:endParaRPr>
            </a:p>
            <a:p>
              <a:pPr eaLnBrk="1" hangingPunct="1"/>
              <a:r>
                <a:rPr lang="en-GB" altLang="en-US">
                  <a:cs typeface="Arial" panose="020B0604020202020204" pitchFamily="34" charset="0"/>
                </a:rPr>
                <a:t>- Learning &amp; practice skills - development of competence </a:t>
              </a:r>
            </a:p>
            <a:p>
              <a:pPr eaLnBrk="1" hangingPunct="1"/>
              <a:endParaRPr lang="en-GB" altLang="en-US">
                <a:cs typeface="Arial" panose="020B0604020202020204" pitchFamily="34" charset="0"/>
              </a:endParaRPr>
            </a:p>
            <a:p>
              <a:pPr eaLnBrk="1" hangingPunct="1"/>
              <a:endParaRPr lang="en-GB" altLang="en-US">
                <a:cs typeface="Arial" panose="020B0604020202020204" pitchFamily="34" charset="0"/>
              </a:endParaRPr>
            </a:p>
            <a:p>
              <a:pPr eaLnBrk="1" hangingPunct="1"/>
              <a:r>
                <a:rPr lang="en-GB" altLang="en-US">
                  <a:cs typeface="Arial" panose="020B0604020202020204" pitchFamily="34" charset="0"/>
                </a:rPr>
                <a:t>Daily:</a:t>
              </a:r>
            </a:p>
            <a:p>
              <a:pPr eaLnBrk="1" hangingPunct="1">
                <a:buFontTx/>
                <a:buChar char="-"/>
              </a:pPr>
              <a:r>
                <a:rPr lang="en-IN" altLang="en-US">
                  <a:cs typeface="Arial" panose="020B0604020202020204" pitchFamily="34" charset="0"/>
                </a:rPr>
                <a:t>Self Study</a:t>
              </a:r>
            </a:p>
          </p:txBody>
        </p:sp>
        <p:sp>
          <p:nvSpPr>
            <p:cNvPr id="61459" name="TextBox 18">
              <a:extLst>
                <a:ext uri="{FF2B5EF4-FFF2-40B4-BE49-F238E27FC236}">
                  <a16:creationId xmlns:a16="http://schemas.microsoft.com/office/drawing/2014/main" id="{6100D6E0-39AF-4F6E-A0B2-0F80D792E086}"/>
                </a:ext>
              </a:extLst>
            </p:cNvPr>
            <p:cNvSpPr txBox="1">
              <a:spLocks noChangeArrowheads="1"/>
            </p:cNvSpPr>
            <p:nvPr/>
          </p:nvSpPr>
          <p:spPr bwMode="auto">
            <a:xfrm>
              <a:off x="1620" y="4771404"/>
              <a:ext cx="2362200" cy="1477377"/>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Right Understanding &amp; Right Feelings</a:t>
              </a:r>
            </a:p>
            <a:p>
              <a:pPr eaLnBrk="1" hangingPunct="1"/>
              <a:r>
                <a:rPr lang="en-IN" altLang="en-US">
                  <a:cs typeface="Arial" panose="020B0604020202020204" pitchFamily="34" charset="0"/>
                </a:rPr>
                <a:t>– All Encompassing Solution</a:t>
              </a:r>
            </a:p>
            <a:p>
              <a:pPr eaLnBrk="1" hangingPunct="1"/>
              <a:endParaRPr lang="en-IN" altLang="en-US">
                <a:cs typeface="Arial" panose="020B0604020202020204" pitchFamily="34" charset="0"/>
              </a:endParaRPr>
            </a:p>
          </p:txBody>
        </p:sp>
      </p:grpSp>
      <p:grpSp>
        <p:nvGrpSpPr>
          <p:cNvPr id="61445" name="Group 31">
            <a:extLst>
              <a:ext uri="{FF2B5EF4-FFF2-40B4-BE49-F238E27FC236}">
                <a16:creationId xmlns:a16="http://schemas.microsoft.com/office/drawing/2014/main" id="{74C9B0CD-8B3B-434B-8103-9629CB75DE6B}"/>
              </a:ext>
            </a:extLst>
          </p:cNvPr>
          <p:cNvGrpSpPr>
            <a:grpSpLocks/>
          </p:cNvGrpSpPr>
          <p:nvPr/>
        </p:nvGrpSpPr>
        <p:grpSpPr bwMode="auto">
          <a:xfrm>
            <a:off x="4133850" y="1058864"/>
            <a:ext cx="2038350" cy="5240337"/>
            <a:chOff x="2610255" y="990600"/>
            <a:chExt cx="2037945" cy="5239762"/>
          </a:xfrm>
        </p:grpSpPr>
        <p:sp>
          <p:nvSpPr>
            <p:cNvPr id="10" name="Down Arrow 9">
              <a:extLst>
                <a:ext uri="{FF2B5EF4-FFF2-40B4-BE49-F238E27FC236}">
                  <a16:creationId xmlns:a16="http://schemas.microsoft.com/office/drawing/2014/main" id="{51462212-7363-4313-B238-647CD0667F56}"/>
                </a:ext>
              </a:extLst>
            </p:cNvPr>
            <p:cNvSpPr/>
            <p:nvPr/>
          </p:nvSpPr>
          <p:spPr>
            <a:xfrm>
              <a:off x="3524473" y="4427160"/>
              <a:ext cx="152370"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61455" name="TextBox 19">
              <a:extLst>
                <a:ext uri="{FF2B5EF4-FFF2-40B4-BE49-F238E27FC236}">
                  <a16:creationId xmlns:a16="http://schemas.microsoft.com/office/drawing/2014/main" id="{B1BE6B6B-8C55-40F5-97FC-15367555E51D}"/>
                </a:ext>
              </a:extLst>
            </p:cNvPr>
            <p:cNvSpPr txBox="1">
              <a:spLocks noChangeArrowheads="1"/>
            </p:cNvSpPr>
            <p:nvPr/>
          </p:nvSpPr>
          <p:spPr bwMode="auto">
            <a:xfrm>
              <a:off x="2647545" y="990600"/>
              <a:ext cx="2000655" cy="3415946"/>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GB" altLang="en-US">
                  <a:cs typeface="Arial" panose="020B0604020202020204" pitchFamily="34" charset="0"/>
                </a:rPr>
                <a:t>Recognising family need of PF</a:t>
              </a:r>
            </a:p>
            <a:p>
              <a:pPr eaLnBrk="1" hangingPunct="1">
                <a:buFontTx/>
                <a:buChar char="-"/>
              </a:pPr>
              <a:r>
                <a:rPr lang="en-GB" altLang="en-US">
                  <a:cs typeface="Arial" panose="020B0604020202020204" pitchFamily="34" charset="0"/>
                </a:rPr>
                <a:t>Production of more than what is required by  own labour</a:t>
              </a:r>
            </a:p>
            <a:p>
              <a:pPr eaLnBrk="1" hangingPunct="1">
                <a:buFontTx/>
                <a:buChar char="-"/>
              </a:pPr>
              <a:endParaRPr lang="en-IN" altLang="en-US">
                <a:cs typeface="Arial" panose="020B0604020202020204" pitchFamily="34" charset="0"/>
              </a:endParaRPr>
            </a:p>
            <a:p>
              <a:pPr eaLnBrk="1" hangingPunct="1">
                <a:buFontTx/>
                <a:buChar char="-"/>
              </a:pPr>
              <a:r>
                <a:rPr lang="en-GB" altLang="en-US">
                  <a:cs typeface="Arial" panose="020B0604020202020204" pitchFamily="34" charset="0"/>
                </a:rPr>
                <a:t>Family education sanskar</a:t>
              </a:r>
            </a:p>
            <a:p>
              <a:pPr eaLnBrk="1" hangingPunct="1">
                <a:buFontTx/>
                <a:buChar char="-"/>
              </a:pPr>
              <a:endParaRPr lang="en-GB" altLang="en-US">
                <a:cs typeface="Arial" panose="020B0604020202020204" pitchFamily="34" charset="0"/>
              </a:endParaRPr>
            </a:p>
            <a:p>
              <a:pPr eaLnBrk="1" hangingPunct="1"/>
              <a:r>
                <a:rPr lang="en-GB" altLang="en-US">
                  <a:cs typeface="Arial" panose="020B0604020202020204" pitchFamily="34" charset="0"/>
                </a:rPr>
                <a:t>Weekly:</a:t>
              </a:r>
            </a:p>
            <a:p>
              <a:pPr eaLnBrk="1" hangingPunct="1">
                <a:buFontTx/>
                <a:buChar char="-"/>
              </a:pPr>
              <a:r>
                <a:rPr lang="en-GB" altLang="en-US">
                  <a:cs typeface="Arial" panose="020B0604020202020204" pitchFamily="34" charset="0"/>
                </a:rPr>
                <a:t>Family Meeting</a:t>
              </a:r>
            </a:p>
          </p:txBody>
        </p:sp>
        <p:sp>
          <p:nvSpPr>
            <p:cNvPr id="61456" name="TextBox 20">
              <a:extLst>
                <a:ext uri="{FF2B5EF4-FFF2-40B4-BE49-F238E27FC236}">
                  <a16:creationId xmlns:a16="http://schemas.microsoft.com/office/drawing/2014/main" id="{DE050B3D-EA57-40FB-AFD2-590E2F38997C}"/>
                </a:ext>
              </a:extLst>
            </p:cNvPr>
            <p:cNvSpPr txBox="1">
              <a:spLocks noChangeArrowheads="1"/>
            </p:cNvSpPr>
            <p:nvPr/>
          </p:nvSpPr>
          <p:spPr bwMode="auto">
            <a:xfrm>
              <a:off x="2610255" y="4753196"/>
              <a:ext cx="2000655" cy="1477166"/>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Prosperity</a:t>
              </a:r>
            </a:p>
            <a:p>
              <a:pPr eaLnBrk="1" hangingPunct="1"/>
              <a:r>
                <a:rPr lang="en-GB" altLang="en-US">
                  <a:cs typeface="Arial" panose="020B0604020202020204" pitchFamily="34" charset="0"/>
                </a:rPr>
                <a:t>– Feeling of having more than required physical facility</a:t>
              </a:r>
              <a:endParaRPr lang="en-IN" altLang="en-US">
                <a:cs typeface="Arial" panose="020B0604020202020204" pitchFamily="34" charset="0"/>
              </a:endParaRPr>
            </a:p>
          </p:txBody>
        </p:sp>
      </p:grpSp>
      <p:grpSp>
        <p:nvGrpSpPr>
          <p:cNvPr id="61446" name="Group 33">
            <a:extLst>
              <a:ext uri="{FF2B5EF4-FFF2-40B4-BE49-F238E27FC236}">
                <a16:creationId xmlns:a16="http://schemas.microsoft.com/office/drawing/2014/main" id="{0414CDA9-0461-4EB4-84BF-011B05143637}"/>
              </a:ext>
            </a:extLst>
          </p:cNvPr>
          <p:cNvGrpSpPr>
            <a:grpSpLocks/>
          </p:cNvGrpSpPr>
          <p:nvPr/>
        </p:nvGrpSpPr>
        <p:grpSpPr bwMode="auto">
          <a:xfrm>
            <a:off x="6459538" y="1058863"/>
            <a:ext cx="1998662" cy="5257800"/>
            <a:chOff x="4935165" y="990600"/>
            <a:chExt cx="1999035" cy="5257967"/>
          </a:xfrm>
        </p:grpSpPr>
        <p:sp>
          <p:nvSpPr>
            <p:cNvPr id="11" name="Down Arrow 10">
              <a:extLst>
                <a:ext uri="{FF2B5EF4-FFF2-40B4-BE49-F238E27FC236}">
                  <a16:creationId xmlns:a16="http://schemas.microsoft.com/office/drawing/2014/main" id="{4BE6598F-FA1A-46B9-A1BF-80F7C1152423}"/>
                </a:ext>
              </a:extLst>
            </p:cNvPr>
            <p:cNvSpPr/>
            <p:nvPr/>
          </p:nvSpPr>
          <p:spPr>
            <a:xfrm>
              <a:off x="5867201" y="4427646"/>
              <a:ext cx="152428" cy="30481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61452" name="TextBox 21">
              <a:extLst>
                <a:ext uri="{FF2B5EF4-FFF2-40B4-BE49-F238E27FC236}">
                  <a16:creationId xmlns:a16="http://schemas.microsoft.com/office/drawing/2014/main" id="{9DCD3588-9C91-4E41-BFC9-3BCE5306A9F8}"/>
                </a:ext>
              </a:extLst>
            </p:cNvPr>
            <p:cNvSpPr txBox="1">
              <a:spLocks noChangeArrowheads="1"/>
            </p:cNvSpPr>
            <p:nvPr/>
          </p:nvSpPr>
          <p:spPr bwMode="auto">
            <a:xfrm>
              <a:off x="4953000" y="990600"/>
              <a:ext cx="1981200" cy="3416429"/>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GB" altLang="en-US">
                  <a:cs typeface="Arial" panose="020B0604020202020204" pitchFamily="34" charset="0"/>
                </a:rPr>
                <a:t>Justice in Human-Human relationship</a:t>
              </a:r>
            </a:p>
            <a:p>
              <a:pPr eaLnBrk="1" hangingPunct="1"/>
              <a:endParaRPr lang="en-GB" altLang="en-US">
                <a:cs typeface="Arial" panose="020B0604020202020204" pitchFamily="34" charset="0"/>
              </a:endParaRPr>
            </a:p>
            <a:p>
              <a:pPr eaLnBrk="1" hangingPunct="1"/>
              <a:endParaRPr lang="en-GB" altLang="en-US">
                <a:cs typeface="Arial" panose="020B0604020202020204" pitchFamily="34" charset="0"/>
              </a:endParaRPr>
            </a:p>
            <a:p>
              <a:pPr eaLnBrk="1" hangingPunct="1"/>
              <a:endParaRPr lang="en-GB" altLang="en-US">
                <a:cs typeface="Arial" panose="020B0604020202020204" pitchFamily="34" charset="0"/>
              </a:endParaRPr>
            </a:p>
            <a:p>
              <a:pPr eaLnBrk="1" hangingPunct="1"/>
              <a:endParaRPr lang="en-GB" altLang="en-US">
                <a:cs typeface="Arial" panose="020B0604020202020204" pitchFamily="34" charset="0"/>
              </a:endParaRPr>
            </a:p>
            <a:p>
              <a:pPr eaLnBrk="1" hangingPunct="1"/>
              <a:endParaRPr lang="en-GB" altLang="en-US">
                <a:cs typeface="Arial" panose="020B0604020202020204" pitchFamily="34" charset="0"/>
              </a:endParaRPr>
            </a:p>
            <a:p>
              <a:pPr eaLnBrk="1" hangingPunct="1"/>
              <a:endParaRPr lang="en-GB" altLang="en-US">
                <a:cs typeface="Arial" panose="020B0604020202020204" pitchFamily="34" charset="0"/>
              </a:endParaRPr>
            </a:p>
            <a:p>
              <a:pPr eaLnBrk="1" hangingPunct="1"/>
              <a:r>
                <a:rPr lang="en-GB" altLang="en-US">
                  <a:cs typeface="Arial" panose="020B0604020202020204" pitchFamily="34" charset="0"/>
                </a:rPr>
                <a:t>Weekly:</a:t>
              </a:r>
            </a:p>
            <a:p>
              <a:pPr eaLnBrk="1" hangingPunct="1">
                <a:buFontTx/>
                <a:buChar char="-"/>
              </a:pPr>
              <a:r>
                <a:rPr lang="en-GB" altLang="en-US">
                  <a:cs typeface="Arial" panose="020B0604020202020204" pitchFamily="34" charset="0"/>
                </a:rPr>
                <a:t>Student Meeting</a:t>
              </a:r>
            </a:p>
            <a:p>
              <a:pPr eaLnBrk="1" hangingPunct="1">
                <a:buFontTx/>
                <a:buChar char="-"/>
              </a:pPr>
              <a:r>
                <a:rPr lang="en-GB" altLang="en-US">
                  <a:cs typeface="Arial" panose="020B0604020202020204" pitchFamily="34" charset="0"/>
                </a:rPr>
                <a:t>Faculty Meeting</a:t>
              </a:r>
            </a:p>
          </p:txBody>
        </p:sp>
        <p:sp>
          <p:nvSpPr>
            <p:cNvPr id="61453" name="TextBox 22">
              <a:extLst>
                <a:ext uri="{FF2B5EF4-FFF2-40B4-BE49-F238E27FC236}">
                  <a16:creationId xmlns:a16="http://schemas.microsoft.com/office/drawing/2014/main" id="{A0175139-60D9-4D3E-9E9C-B8EC465A8C11}"/>
                </a:ext>
              </a:extLst>
            </p:cNvPr>
            <p:cNvSpPr txBox="1">
              <a:spLocks noChangeArrowheads="1"/>
            </p:cNvSpPr>
            <p:nvPr/>
          </p:nvSpPr>
          <p:spPr bwMode="auto">
            <a:xfrm>
              <a:off x="4935165" y="4771398"/>
              <a:ext cx="1981200" cy="1477169"/>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Fearlessness</a:t>
              </a:r>
            </a:p>
            <a:p>
              <a:pPr eaLnBrk="1" hangingPunct="1"/>
              <a:r>
                <a:rPr lang="en-GB" altLang="en-US">
                  <a:cs typeface="Arial" panose="020B0604020202020204" pitchFamily="34" charset="0"/>
                </a:rPr>
                <a:t>(Trust)</a:t>
              </a:r>
            </a:p>
            <a:p>
              <a:pPr eaLnBrk="1" hangingPunct="1"/>
              <a:r>
                <a:rPr lang="en-GB" altLang="en-US">
                  <a:cs typeface="Arial" panose="020B0604020202020204" pitchFamily="34" charset="0"/>
                </a:rPr>
                <a:t>– Clarity that the other intends my happiness</a:t>
              </a:r>
              <a:endParaRPr lang="en-IN" altLang="en-US">
                <a:cs typeface="Arial" panose="020B0604020202020204" pitchFamily="34" charset="0"/>
              </a:endParaRPr>
            </a:p>
          </p:txBody>
        </p:sp>
      </p:grpSp>
      <p:grpSp>
        <p:nvGrpSpPr>
          <p:cNvPr id="61447" name="Group 34">
            <a:extLst>
              <a:ext uri="{FF2B5EF4-FFF2-40B4-BE49-F238E27FC236}">
                <a16:creationId xmlns:a16="http://schemas.microsoft.com/office/drawing/2014/main" id="{FA618994-FF3C-4305-91D4-7EACB2DF4128}"/>
              </a:ext>
            </a:extLst>
          </p:cNvPr>
          <p:cNvGrpSpPr>
            <a:grpSpLocks/>
          </p:cNvGrpSpPr>
          <p:nvPr/>
        </p:nvGrpSpPr>
        <p:grpSpPr bwMode="auto">
          <a:xfrm>
            <a:off x="8647113" y="1058864"/>
            <a:ext cx="1981200" cy="4981575"/>
            <a:chOff x="7123890" y="990600"/>
            <a:chExt cx="1981200" cy="4983379"/>
          </a:xfrm>
        </p:grpSpPr>
        <p:sp>
          <p:nvSpPr>
            <p:cNvPr id="12" name="Down Arrow 11">
              <a:extLst>
                <a:ext uri="{FF2B5EF4-FFF2-40B4-BE49-F238E27FC236}">
                  <a16:creationId xmlns:a16="http://schemas.microsoft.com/office/drawing/2014/main" id="{C3A74B42-56FA-4929-9948-B7BA518FC6C0}"/>
                </a:ext>
              </a:extLst>
            </p:cNvPr>
            <p:cNvSpPr/>
            <p:nvPr/>
          </p:nvSpPr>
          <p:spPr>
            <a:xfrm>
              <a:off x="8020827" y="4428782"/>
              <a:ext cx="152400" cy="30491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61449" name="TextBox 23">
              <a:extLst>
                <a:ext uri="{FF2B5EF4-FFF2-40B4-BE49-F238E27FC236}">
                  <a16:creationId xmlns:a16="http://schemas.microsoft.com/office/drawing/2014/main" id="{627A09DA-E866-4A5D-8816-57487AA17FE4}"/>
                </a:ext>
              </a:extLst>
            </p:cNvPr>
            <p:cNvSpPr txBox="1">
              <a:spLocks noChangeArrowheads="1"/>
            </p:cNvSpPr>
            <p:nvPr/>
          </p:nvSpPr>
          <p:spPr bwMode="auto">
            <a:xfrm>
              <a:off x="7123890" y="990600"/>
              <a:ext cx="1981200" cy="3417947"/>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 Participation in larger order, in at least one of the 5 dimensions with a view of mutual fulfilment</a:t>
              </a:r>
            </a:p>
            <a:p>
              <a:pPr eaLnBrk="1" hangingPunct="1">
                <a:buFontTx/>
                <a:buChar char="-"/>
              </a:pPr>
              <a:endParaRPr lang="en-GB" altLang="en-US">
                <a:cs typeface="Arial" panose="020B0604020202020204" pitchFamily="34" charset="0"/>
              </a:endParaRPr>
            </a:p>
            <a:p>
              <a:pPr eaLnBrk="1" hangingPunct="1">
                <a:buFontTx/>
                <a:buChar char="-"/>
              </a:pPr>
              <a:r>
                <a:rPr lang="en-GB" altLang="en-US">
                  <a:cs typeface="Arial" panose="020B0604020202020204" pitchFamily="34" charset="0"/>
                </a:rPr>
                <a:t>Right utilisation, protection, enrichment of physical facility</a:t>
              </a:r>
            </a:p>
            <a:p>
              <a:pPr eaLnBrk="1" hangingPunct="1"/>
              <a:endParaRPr lang="en-GB" altLang="en-US">
                <a:cs typeface="Arial" panose="020B0604020202020204" pitchFamily="34" charset="0"/>
              </a:endParaRPr>
            </a:p>
          </p:txBody>
        </p:sp>
        <p:sp>
          <p:nvSpPr>
            <p:cNvPr id="61450" name="TextBox 24">
              <a:extLst>
                <a:ext uri="{FF2B5EF4-FFF2-40B4-BE49-F238E27FC236}">
                  <a16:creationId xmlns:a16="http://schemas.microsoft.com/office/drawing/2014/main" id="{F7684DE2-280C-4B10-98FF-CB777CD7D79C}"/>
                </a:ext>
              </a:extLst>
            </p:cNvPr>
            <p:cNvSpPr txBox="1">
              <a:spLocks noChangeArrowheads="1"/>
            </p:cNvSpPr>
            <p:nvPr/>
          </p:nvSpPr>
          <p:spPr bwMode="auto">
            <a:xfrm>
              <a:off x="7123890" y="4773078"/>
              <a:ext cx="1981200" cy="120090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Co-Existence</a:t>
              </a:r>
            </a:p>
            <a:p>
              <a:pPr eaLnBrk="1" hangingPunct="1">
                <a:buFont typeface="Symbol" panose="05050102010706020507" pitchFamily="18" charset="2"/>
                <a:buNone/>
              </a:pPr>
              <a:r>
                <a:rPr lang="en-GB" altLang="en-US">
                  <a:cs typeface="Arial" panose="020B0604020202020204" pitchFamily="34" charset="0"/>
                </a:rPr>
                <a:t>– Clarity that existence is</a:t>
              </a:r>
            </a:p>
            <a:p>
              <a:pPr eaLnBrk="1" hangingPunct="1">
                <a:buFont typeface="Symbol" panose="05050102010706020507" pitchFamily="18" charset="2"/>
                <a:buNone/>
              </a:pPr>
              <a:r>
                <a:rPr lang="en-GB" altLang="en-US">
                  <a:cs typeface="Arial" panose="020B0604020202020204" pitchFamily="34" charset="0"/>
                </a:rPr>
                <a:t>co-existence</a:t>
              </a:r>
            </a:p>
          </p:txBody>
        </p:sp>
      </p:gr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C2C9F410-3C7A-4247-B526-9F6EE73B96B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cs typeface="Arial" panose="020B0604020202020204" pitchFamily="34" charset="0"/>
              </a:rPr>
              <a:t>Gross Misunderstanding – Activity for Domination, Sensation…</a:t>
            </a:r>
            <a:endParaRPr lang="en-IN" altLang="en-US"/>
          </a:p>
        </p:txBody>
      </p:sp>
      <p:sp>
        <p:nvSpPr>
          <p:cNvPr id="7" name="Text Placeholder 6">
            <a:extLst>
              <a:ext uri="{FF2B5EF4-FFF2-40B4-BE49-F238E27FC236}">
                <a16:creationId xmlns:a16="http://schemas.microsoft.com/office/drawing/2014/main" id="{14F41CC4-4BC3-42F7-9825-6B99E93ADB4F}"/>
              </a:ext>
            </a:extLst>
          </p:cNvPr>
          <p:cNvSpPr>
            <a:spLocks noGrp="1"/>
          </p:cNvSpPr>
          <p:nvPr>
            <p:ph type="body" sz="quarter" idx="13"/>
          </p:nvPr>
        </p:nvSpPr>
        <p:spPr/>
        <p:txBody>
          <a:bodyPr/>
          <a:lstStyle/>
          <a:p>
            <a:endParaRPr lang="en-IN"/>
          </a:p>
        </p:txBody>
      </p:sp>
      <p:grpSp>
        <p:nvGrpSpPr>
          <p:cNvPr id="2" name="Group 29">
            <a:extLst>
              <a:ext uri="{FF2B5EF4-FFF2-40B4-BE49-F238E27FC236}">
                <a16:creationId xmlns:a16="http://schemas.microsoft.com/office/drawing/2014/main" id="{4F578EE6-D9E5-4A79-A32B-105A785545D4}"/>
              </a:ext>
            </a:extLst>
          </p:cNvPr>
          <p:cNvGrpSpPr>
            <a:grpSpLocks/>
          </p:cNvGrpSpPr>
          <p:nvPr/>
        </p:nvGrpSpPr>
        <p:grpSpPr bwMode="auto">
          <a:xfrm>
            <a:off x="1525588" y="762001"/>
            <a:ext cx="2379662" cy="5504755"/>
            <a:chOff x="1620" y="990600"/>
            <a:chExt cx="2380035" cy="5504171"/>
          </a:xfrm>
          <a:solidFill>
            <a:schemeClr val="tx1"/>
          </a:solidFill>
        </p:grpSpPr>
        <p:sp>
          <p:nvSpPr>
            <p:cNvPr id="4" name="Down Arrow 3">
              <a:extLst>
                <a:ext uri="{FF2B5EF4-FFF2-40B4-BE49-F238E27FC236}">
                  <a16:creationId xmlns:a16="http://schemas.microsoft.com/office/drawing/2014/main" id="{8D1C85C4-57CD-4975-AA4F-A10162E7D49E}"/>
                </a:ext>
              </a:extLst>
            </p:cNvPr>
            <p:cNvSpPr/>
            <p:nvPr/>
          </p:nvSpPr>
          <p:spPr>
            <a:xfrm>
              <a:off x="1086052" y="4427171"/>
              <a:ext cx="152424" cy="304768"/>
            </a:xfrm>
            <a:prstGeom prst="downArrow">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schemeClr val="bg1"/>
                </a:solidFill>
              </a:endParaRPr>
            </a:p>
          </p:txBody>
        </p:sp>
        <p:sp>
          <p:nvSpPr>
            <p:cNvPr id="24594" name="TextBox 17">
              <a:extLst>
                <a:ext uri="{FF2B5EF4-FFF2-40B4-BE49-F238E27FC236}">
                  <a16:creationId xmlns:a16="http://schemas.microsoft.com/office/drawing/2014/main" id="{31E12274-E400-4B97-9C6A-D7ADB2E012EC}"/>
                </a:ext>
              </a:extLst>
            </p:cNvPr>
            <p:cNvSpPr txBox="1">
              <a:spLocks noChangeArrowheads="1"/>
            </p:cNvSpPr>
            <p:nvPr/>
          </p:nvSpPr>
          <p:spPr bwMode="auto">
            <a:xfrm>
              <a:off x="19455" y="990600"/>
              <a:ext cx="2362200" cy="3415958"/>
            </a:xfrm>
            <a:prstGeom prst="rect">
              <a:avLst/>
            </a:prstGeom>
            <a:grpFill/>
            <a:ln w="9525">
              <a:solidFill>
                <a:srgbClr val="FF0000"/>
              </a:solidFill>
              <a:miter lim="800000"/>
              <a:headEnd/>
              <a:tailEnd/>
            </a:ln>
          </p:spPr>
          <p:txBody>
            <a:bodyPr>
              <a:spAutoFit/>
            </a:bodyPr>
            <a:lstStyle/>
            <a:p>
              <a:pPr eaLnBrk="1" hangingPunct="1">
                <a:defRPr/>
              </a:pPr>
              <a:r>
                <a:rPr lang="en-GB" dirty="0">
                  <a:solidFill>
                    <a:schemeClr val="bg1"/>
                  </a:solidFill>
                  <a:latin typeface="Arial" charset="0"/>
                  <a:cs typeface="Arial" charset="0"/>
                </a:rPr>
                <a:t>Domination to be special, for sensation</a:t>
              </a:r>
            </a:p>
            <a:p>
              <a:pPr eaLnBrk="1" hangingPunct="1">
                <a:defRPr/>
              </a:pPr>
              <a:endParaRPr lang="en-GB" dirty="0">
                <a:solidFill>
                  <a:schemeClr val="bg1"/>
                </a:solidFill>
                <a:latin typeface="Arial" charset="0"/>
                <a:cs typeface="Arial" charset="0"/>
              </a:endParaRPr>
            </a:p>
            <a:p>
              <a:pPr eaLnBrk="1" hangingPunct="1">
                <a:defRPr/>
              </a:pPr>
              <a:r>
                <a:rPr lang="en-IN" dirty="0">
                  <a:solidFill>
                    <a:schemeClr val="bg1"/>
                  </a:solidFill>
                  <a:latin typeface="Arial" charset="0"/>
                  <a:cs typeface="Arial" charset="0"/>
                </a:rPr>
                <a:t>Madness for consumption</a:t>
              </a:r>
            </a:p>
            <a:p>
              <a:pPr eaLnBrk="1" hangingPunct="1">
                <a:defRPr/>
              </a:pPr>
              <a:endParaRPr lang="en-US" dirty="0">
                <a:solidFill>
                  <a:schemeClr val="bg1"/>
                </a:solidFill>
                <a:latin typeface="Kruti Dev 010" pitchFamily="2" charset="0"/>
              </a:endParaRPr>
            </a:p>
            <a:p>
              <a:pPr eaLnBrk="1" hangingPunct="1">
                <a:defRPr/>
              </a:pPr>
              <a:r>
                <a:rPr lang="en-IN" dirty="0">
                  <a:solidFill>
                    <a:schemeClr val="bg1"/>
                  </a:solidFill>
                  <a:latin typeface="Arial" charset="0"/>
                  <a:cs typeface="Arial" charset="0"/>
                </a:rPr>
                <a:t>Madness for profit (accumulation)</a:t>
              </a:r>
            </a:p>
            <a:p>
              <a:pPr eaLnBrk="1" hangingPunct="1">
                <a:defRPr/>
              </a:pPr>
              <a:endParaRPr lang="en-IN" dirty="0">
                <a:solidFill>
                  <a:schemeClr val="bg1"/>
                </a:solidFill>
                <a:latin typeface="Arial" charset="0"/>
                <a:cs typeface="Arial" charset="0"/>
              </a:endParaRPr>
            </a:p>
            <a:p>
              <a:pPr eaLnBrk="1" hangingPunct="1">
                <a:defRPr/>
              </a:pPr>
              <a:r>
                <a:rPr lang="en-IN" dirty="0">
                  <a:solidFill>
                    <a:schemeClr val="bg1"/>
                  </a:solidFill>
                  <a:latin typeface="Arial" charset="0"/>
                  <a:cs typeface="Arial" charset="0"/>
                </a:rPr>
                <a:t>Madness for sensual pleasure </a:t>
              </a:r>
              <a:endParaRPr lang="en-GB" dirty="0">
                <a:solidFill>
                  <a:schemeClr val="bg1"/>
                </a:solidFill>
                <a:latin typeface="Arial" charset="0"/>
                <a:cs typeface="Arial" charset="0"/>
              </a:endParaRPr>
            </a:p>
            <a:p>
              <a:pPr eaLnBrk="1" hangingPunct="1">
                <a:buFontTx/>
                <a:buChar char="-"/>
                <a:defRPr/>
              </a:pPr>
              <a:endParaRPr lang="en-IN" dirty="0">
                <a:solidFill>
                  <a:schemeClr val="bg1"/>
                </a:solidFill>
                <a:latin typeface="Arial" charset="0"/>
                <a:cs typeface="Arial" charset="0"/>
              </a:endParaRPr>
            </a:p>
          </p:txBody>
        </p:sp>
        <p:sp>
          <p:nvSpPr>
            <p:cNvPr id="24595" name="TextBox 18">
              <a:extLst>
                <a:ext uri="{FF2B5EF4-FFF2-40B4-BE49-F238E27FC236}">
                  <a16:creationId xmlns:a16="http://schemas.microsoft.com/office/drawing/2014/main" id="{5845A10C-BBBD-47C1-B6DA-0BCF0FCA8F7B}"/>
                </a:ext>
              </a:extLst>
            </p:cNvPr>
            <p:cNvSpPr txBox="1">
              <a:spLocks noChangeArrowheads="1"/>
            </p:cNvSpPr>
            <p:nvPr/>
          </p:nvSpPr>
          <p:spPr bwMode="auto">
            <a:xfrm>
              <a:off x="1620" y="4771405"/>
              <a:ext cx="2362200" cy="1723366"/>
            </a:xfrm>
            <a:prstGeom prst="rect">
              <a:avLst/>
            </a:prstGeom>
            <a:grpFill/>
            <a:ln w="9525">
              <a:solidFill>
                <a:srgbClr val="FF0000"/>
              </a:solidFill>
              <a:miter lim="800000"/>
              <a:headEnd/>
              <a:tailEnd/>
            </a:ln>
          </p:spPr>
          <p:txBody>
            <a:bodyPr>
              <a:spAutoFit/>
            </a:bodyPr>
            <a:lstStyle/>
            <a:p>
              <a:pPr eaLnBrk="1" hangingPunct="1">
                <a:defRPr/>
              </a:pPr>
              <a:r>
                <a:rPr lang="en-IN" dirty="0">
                  <a:solidFill>
                    <a:schemeClr val="bg1"/>
                  </a:solidFill>
                  <a:latin typeface="Arial" charset="0"/>
                  <a:cs typeface="Arial" charset="0"/>
                </a:rPr>
                <a:t>Assumptions, Confusion</a:t>
              </a:r>
            </a:p>
            <a:p>
              <a:pPr eaLnBrk="1" hangingPunct="1">
                <a:defRPr/>
              </a:pPr>
              <a:r>
                <a:rPr lang="en-IN" dirty="0">
                  <a:solidFill>
                    <a:schemeClr val="bg1"/>
                  </a:solidFill>
                  <a:latin typeface="Arial" charset="0"/>
                  <a:cs typeface="Arial" charset="0"/>
                </a:rPr>
                <a:t>Feeling of opposition,</a:t>
              </a:r>
            </a:p>
            <a:p>
              <a:pPr eaLnBrk="1" hangingPunct="1">
                <a:spcBef>
                  <a:spcPts val="0"/>
                </a:spcBef>
                <a:spcAft>
                  <a:spcPts val="0"/>
                </a:spcAft>
                <a:defRPr/>
              </a:pPr>
              <a:r>
                <a:rPr lang="en-US" dirty="0">
                  <a:solidFill>
                    <a:schemeClr val="bg1"/>
                  </a:solidFill>
                  <a:latin typeface="Arial"/>
                  <a:ea typeface="Times New Roman"/>
                  <a:cs typeface="Times New Roman"/>
                </a:rPr>
                <a:t>wretchedness, cunningness, cruelty </a:t>
              </a:r>
              <a:r>
                <a:rPr lang="en-US" sz="1400" dirty="0">
                  <a:solidFill>
                    <a:schemeClr val="bg1"/>
                  </a:solidFill>
                  <a:latin typeface="Arial"/>
                  <a:ea typeface="Times New Roman"/>
                  <a:cs typeface="Times New Roman"/>
                </a:rPr>
                <a:t>(</a:t>
              </a:r>
              <a:r>
                <a:rPr lang="en-US" sz="1600" dirty="0" err="1">
                  <a:solidFill>
                    <a:schemeClr val="bg1"/>
                  </a:solidFill>
                  <a:latin typeface="Kruti Dev 010"/>
                  <a:ea typeface="Times New Roman"/>
                  <a:cs typeface="Arial"/>
                </a:rPr>
                <a:t>fojks?k</a:t>
              </a:r>
              <a:r>
                <a:rPr lang="en-US" sz="1600" dirty="0">
                  <a:solidFill>
                    <a:schemeClr val="bg1"/>
                  </a:solidFill>
                  <a:latin typeface="Kruti Dev 010"/>
                  <a:ea typeface="Times New Roman"/>
                  <a:cs typeface="Arial"/>
                </a:rPr>
                <a:t>] </a:t>
              </a:r>
              <a:r>
                <a:rPr lang="en-US" sz="1600" dirty="0" err="1">
                  <a:solidFill>
                    <a:schemeClr val="bg1"/>
                  </a:solidFill>
                  <a:latin typeface="Kruti Dev 010"/>
                  <a:ea typeface="Times New Roman"/>
                  <a:cs typeface="Arial"/>
                </a:rPr>
                <a:t>nhurk</a:t>
              </a:r>
              <a:r>
                <a:rPr lang="en-US" sz="1600" dirty="0">
                  <a:solidFill>
                    <a:schemeClr val="bg1"/>
                  </a:solidFill>
                  <a:latin typeface="Kruti Dev 010"/>
                  <a:ea typeface="Times New Roman"/>
                  <a:cs typeface="Arial"/>
                </a:rPr>
                <a:t>] </a:t>
              </a:r>
              <a:r>
                <a:rPr lang="en-US" sz="1600" dirty="0" err="1">
                  <a:solidFill>
                    <a:schemeClr val="bg1"/>
                  </a:solidFill>
                  <a:latin typeface="Kruti Dev 010"/>
                  <a:ea typeface="Times New Roman"/>
                  <a:cs typeface="Arial"/>
                </a:rPr>
                <a:t>ghurk</a:t>
              </a:r>
              <a:r>
                <a:rPr lang="en-US" sz="1600" dirty="0">
                  <a:solidFill>
                    <a:schemeClr val="bg1"/>
                  </a:solidFill>
                  <a:latin typeface="Kruti Dev 010"/>
                  <a:ea typeface="Times New Roman"/>
                  <a:cs typeface="Arial"/>
                </a:rPr>
                <a:t>] </a:t>
              </a:r>
              <a:r>
                <a:rPr lang="en-US" sz="1600" dirty="0" err="1">
                  <a:solidFill>
                    <a:schemeClr val="bg1"/>
                  </a:solidFill>
                  <a:latin typeface="Kruti Dev 010"/>
                  <a:ea typeface="Times New Roman"/>
                  <a:cs typeface="Arial"/>
                </a:rPr>
                <a:t>Øwjrk</a:t>
              </a:r>
              <a:r>
                <a:rPr lang="en-IN" sz="1400" dirty="0">
                  <a:solidFill>
                    <a:schemeClr val="bg1"/>
                  </a:solidFill>
                  <a:latin typeface="Arial" charset="0"/>
                  <a:cs typeface="Arial" charset="0"/>
                </a:rPr>
                <a:t>)</a:t>
              </a:r>
              <a:endParaRPr lang="en-IN" dirty="0">
                <a:solidFill>
                  <a:schemeClr val="bg1"/>
                </a:solidFill>
                <a:latin typeface="Arial" charset="0"/>
                <a:cs typeface="Arial" charset="0"/>
              </a:endParaRPr>
            </a:p>
          </p:txBody>
        </p:sp>
      </p:grpSp>
      <p:grpSp>
        <p:nvGrpSpPr>
          <p:cNvPr id="3" name="Group 31">
            <a:extLst>
              <a:ext uri="{FF2B5EF4-FFF2-40B4-BE49-F238E27FC236}">
                <a16:creationId xmlns:a16="http://schemas.microsoft.com/office/drawing/2014/main" id="{D12823C2-C50D-4501-98BB-D30C2E916A30}"/>
              </a:ext>
            </a:extLst>
          </p:cNvPr>
          <p:cNvGrpSpPr>
            <a:grpSpLocks/>
          </p:cNvGrpSpPr>
          <p:nvPr/>
        </p:nvGrpSpPr>
        <p:grpSpPr bwMode="auto">
          <a:xfrm>
            <a:off x="4133850" y="762001"/>
            <a:ext cx="2038350" cy="5517327"/>
            <a:chOff x="2610255" y="990600"/>
            <a:chExt cx="2037945" cy="5516731"/>
          </a:xfrm>
          <a:solidFill>
            <a:schemeClr val="tx1"/>
          </a:solidFill>
        </p:grpSpPr>
        <p:sp>
          <p:nvSpPr>
            <p:cNvPr id="10" name="Down Arrow 9">
              <a:extLst>
                <a:ext uri="{FF2B5EF4-FFF2-40B4-BE49-F238E27FC236}">
                  <a16:creationId xmlns:a16="http://schemas.microsoft.com/office/drawing/2014/main" id="{EECBA034-F89D-4654-ADAD-AEDEF8544A0A}"/>
                </a:ext>
              </a:extLst>
            </p:cNvPr>
            <p:cNvSpPr/>
            <p:nvPr/>
          </p:nvSpPr>
          <p:spPr>
            <a:xfrm>
              <a:off x="3524473" y="4427164"/>
              <a:ext cx="152370" cy="304767"/>
            </a:xfrm>
            <a:prstGeom prst="downArrow">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schemeClr val="bg1"/>
                </a:solidFill>
              </a:endParaRPr>
            </a:p>
          </p:txBody>
        </p:sp>
        <p:sp>
          <p:nvSpPr>
            <p:cNvPr id="24591" name="TextBox 19">
              <a:extLst>
                <a:ext uri="{FF2B5EF4-FFF2-40B4-BE49-F238E27FC236}">
                  <a16:creationId xmlns:a16="http://schemas.microsoft.com/office/drawing/2014/main" id="{51B4DA7A-867C-4578-88B3-46E8A0AEC9D7}"/>
                </a:ext>
              </a:extLst>
            </p:cNvPr>
            <p:cNvSpPr txBox="1">
              <a:spLocks noChangeArrowheads="1"/>
            </p:cNvSpPr>
            <p:nvPr/>
          </p:nvSpPr>
          <p:spPr bwMode="auto">
            <a:xfrm>
              <a:off x="2647545" y="990600"/>
              <a:ext cx="2000655" cy="3415951"/>
            </a:xfrm>
            <a:prstGeom prst="rect">
              <a:avLst/>
            </a:prstGeom>
            <a:grpFill/>
            <a:ln w="9525">
              <a:solidFill>
                <a:srgbClr val="FF0000"/>
              </a:solidFill>
              <a:miter lim="800000"/>
              <a:headEnd/>
              <a:tailEnd/>
            </a:ln>
          </p:spPr>
          <p:txBody>
            <a:bodyPr>
              <a:spAutoFit/>
            </a:bodyPr>
            <a:lstStyle/>
            <a:p>
              <a:pPr eaLnBrk="1" hangingPunct="1">
                <a:defRPr/>
              </a:pPr>
              <a:r>
                <a:rPr lang="en-GB" dirty="0">
                  <a:solidFill>
                    <a:schemeClr val="bg1"/>
                  </a:solidFill>
                  <a:latin typeface="Arial" charset="0"/>
                  <a:cs typeface="Arial" charset="0"/>
                </a:rPr>
                <a:t>Undefined and changing need of money, physical facility</a:t>
              </a:r>
            </a:p>
            <a:p>
              <a:pPr eaLnBrk="1" hangingPunct="1">
                <a:defRPr/>
              </a:pPr>
              <a:endParaRPr lang="en-GB" dirty="0">
                <a:solidFill>
                  <a:schemeClr val="bg1"/>
                </a:solidFill>
                <a:latin typeface="Arial" charset="0"/>
                <a:cs typeface="Arial" charset="0"/>
              </a:endParaRPr>
            </a:p>
            <a:p>
              <a:pPr eaLnBrk="1" hangingPunct="1">
                <a:defRPr/>
              </a:pPr>
              <a:r>
                <a:rPr lang="en-GB" dirty="0">
                  <a:solidFill>
                    <a:schemeClr val="bg1"/>
                  </a:solidFill>
                  <a:latin typeface="Arial" charset="0"/>
                  <a:cs typeface="Arial" charset="0"/>
                </a:rPr>
                <a:t>Obtaining money, physical facility by exploitation</a:t>
              </a:r>
            </a:p>
            <a:p>
              <a:pPr eaLnBrk="1" hangingPunct="1">
                <a:defRPr/>
              </a:pPr>
              <a:endParaRPr lang="en-IN" dirty="0">
                <a:solidFill>
                  <a:schemeClr val="bg1"/>
                </a:solidFill>
                <a:latin typeface="Arial" charset="0"/>
                <a:cs typeface="Arial" charset="0"/>
              </a:endParaRPr>
            </a:p>
            <a:p>
              <a:pPr eaLnBrk="1" hangingPunct="1">
                <a:defRPr/>
              </a:pPr>
              <a:r>
                <a:rPr lang="en-IN" dirty="0">
                  <a:solidFill>
                    <a:schemeClr val="bg1"/>
                  </a:solidFill>
                  <a:latin typeface="Arial" charset="0"/>
                  <a:cs typeface="Arial" charset="0"/>
                </a:rPr>
                <a:t>Transferring assumptions in family</a:t>
              </a:r>
              <a:r>
                <a:rPr lang="en-IN">
                  <a:solidFill>
                    <a:schemeClr val="bg1"/>
                  </a:solidFill>
                  <a:latin typeface="Arial" charset="0"/>
                  <a:cs typeface="Arial" charset="0"/>
                </a:rPr>
                <a:t>, society</a:t>
              </a:r>
              <a:endParaRPr lang="en-IN" dirty="0">
                <a:solidFill>
                  <a:schemeClr val="bg1"/>
                </a:solidFill>
                <a:latin typeface="Arial" charset="0"/>
                <a:cs typeface="Arial" charset="0"/>
              </a:endParaRPr>
            </a:p>
          </p:txBody>
        </p:sp>
        <p:sp>
          <p:nvSpPr>
            <p:cNvPr id="24592" name="TextBox 20">
              <a:extLst>
                <a:ext uri="{FF2B5EF4-FFF2-40B4-BE49-F238E27FC236}">
                  <a16:creationId xmlns:a16="http://schemas.microsoft.com/office/drawing/2014/main" id="{6286C9F1-48B5-474A-BE18-7663641517C7}"/>
                </a:ext>
              </a:extLst>
            </p:cNvPr>
            <p:cNvSpPr txBox="1">
              <a:spLocks noChangeArrowheads="1"/>
            </p:cNvSpPr>
            <p:nvPr/>
          </p:nvSpPr>
          <p:spPr bwMode="auto">
            <a:xfrm>
              <a:off x="2610255" y="4753195"/>
              <a:ext cx="2000655" cy="1754136"/>
            </a:xfrm>
            <a:prstGeom prst="rect">
              <a:avLst/>
            </a:prstGeom>
            <a:grpFill/>
            <a:ln w="9525">
              <a:solidFill>
                <a:srgbClr val="FF0000"/>
              </a:solidFill>
              <a:miter lim="800000"/>
              <a:headEnd/>
              <a:tailEnd/>
            </a:ln>
          </p:spPr>
          <p:txBody>
            <a:bodyPr>
              <a:spAutoFit/>
            </a:bodyPr>
            <a:lstStyle/>
            <a:p>
              <a:pPr eaLnBrk="1" hangingPunct="1">
                <a:defRPr/>
              </a:pPr>
              <a:r>
                <a:rPr lang="en-GB" dirty="0">
                  <a:solidFill>
                    <a:schemeClr val="bg1"/>
                  </a:solidFill>
                  <a:latin typeface="Arial" charset="0"/>
                  <a:cs typeface="Arial" charset="0"/>
                </a:rPr>
                <a:t>Deprivation – Feeling of not having enough money / physical facility</a:t>
              </a:r>
            </a:p>
            <a:p>
              <a:pPr eaLnBrk="1" hangingPunct="1">
                <a:defRPr/>
              </a:pPr>
              <a:endParaRPr lang="en-IN" dirty="0">
                <a:solidFill>
                  <a:schemeClr val="bg1"/>
                </a:solidFill>
                <a:latin typeface="Arial" charset="0"/>
                <a:cs typeface="Arial" charset="0"/>
              </a:endParaRPr>
            </a:p>
          </p:txBody>
        </p:sp>
      </p:grpSp>
      <p:grpSp>
        <p:nvGrpSpPr>
          <p:cNvPr id="5" name="Group 33">
            <a:extLst>
              <a:ext uri="{FF2B5EF4-FFF2-40B4-BE49-F238E27FC236}">
                <a16:creationId xmlns:a16="http://schemas.microsoft.com/office/drawing/2014/main" id="{31C2433D-F20B-4469-9E3A-5338BCF594BF}"/>
              </a:ext>
            </a:extLst>
          </p:cNvPr>
          <p:cNvGrpSpPr>
            <a:grpSpLocks/>
          </p:cNvGrpSpPr>
          <p:nvPr/>
        </p:nvGrpSpPr>
        <p:grpSpPr bwMode="auto">
          <a:xfrm>
            <a:off x="6459538" y="762000"/>
            <a:ext cx="1998662" cy="5535532"/>
            <a:chOff x="4935165" y="990600"/>
            <a:chExt cx="1999035" cy="5534935"/>
          </a:xfrm>
          <a:solidFill>
            <a:schemeClr val="tx1"/>
          </a:solidFill>
        </p:grpSpPr>
        <p:sp>
          <p:nvSpPr>
            <p:cNvPr id="11" name="Down Arrow 10">
              <a:extLst>
                <a:ext uri="{FF2B5EF4-FFF2-40B4-BE49-F238E27FC236}">
                  <a16:creationId xmlns:a16="http://schemas.microsoft.com/office/drawing/2014/main" id="{1339AD24-2BC6-46CA-97DE-D77227952CD3}"/>
                </a:ext>
              </a:extLst>
            </p:cNvPr>
            <p:cNvSpPr/>
            <p:nvPr/>
          </p:nvSpPr>
          <p:spPr>
            <a:xfrm>
              <a:off x="5867201" y="4427167"/>
              <a:ext cx="152428" cy="304767"/>
            </a:xfrm>
            <a:prstGeom prst="downArrow">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schemeClr val="bg1"/>
                </a:solidFill>
              </a:endParaRPr>
            </a:p>
          </p:txBody>
        </p:sp>
        <p:sp>
          <p:nvSpPr>
            <p:cNvPr id="24588" name="TextBox 21">
              <a:extLst>
                <a:ext uri="{FF2B5EF4-FFF2-40B4-BE49-F238E27FC236}">
                  <a16:creationId xmlns:a16="http://schemas.microsoft.com/office/drawing/2014/main" id="{5840ACF2-1B46-4975-837F-9C3BBCC35A8A}"/>
                </a:ext>
              </a:extLst>
            </p:cNvPr>
            <p:cNvSpPr txBox="1">
              <a:spLocks noChangeArrowheads="1"/>
            </p:cNvSpPr>
            <p:nvPr/>
          </p:nvSpPr>
          <p:spPr bwMode="auto">
            <a:xfrm>
              <a:off x="4953000" y="990600"/>
              <a:ext cx="1981200" cy="3415952"/>
            </a:xfrm>
            <a:prstGeom prst="rect">
              <a:avLst/>
            </a:prstGeom>
            <a:grpFill/>
            <a:ln w="9525">
              <a:solidFill>
                <a:srgbClr val="FF0000"/>
              </a:solidFill>
              <a:miter lim="800000"/>
              <a:headEnd/>
              <a:tailEnd/>
            </a:ln>
          </p:spPr>
          <p:txBody>
            <a:bodyPr>
              <a:spAutoFit/>
            </a:bodyPr>
            <a:lstStyle/>
            <a:p>
              <a:pPr eaLnBrk="1" hangingPunct="1">
                <a:defRPr/>
              </a:pPr>
              <a:r>
                <a:rPr lang="en-GB" dirty="0">
                  <a:solidFill>
                    <a:schemeClr val="bg1"/>
                  </a:solidFill>
                  <a:latin typeface="Arial" charset="0"/>
                  <a:cs typeface="Arial" charset="0"/>
                </a:rPr>
                <a:t>Expectations from other, family, society...</a:t>
              </a:r>
            </a:p>
            <a:p>
              <a:pPr eaLnBrk="1" hangingPunct="1">
                <a:defRPr/>
              </a:pPr>
              <a:endParaRPr lang="en-GB" dirty="0">
                <a:solidFill>
                  <a:schemeClr val="bg1"/>
                </a:solidFill>
                <a:latin typeface="Arial" charset="0"/>
                <a:cs typeface="Arial" charset="0"/>
              </a:endParaRPr>
            </a:p>
            <a:p>
              <a:pPr eaLnBrk="1" hangingPunct="1">
                <a:defRPr/>
              </a:pPr>
              <a:r>
                <a:rPr lang="en-GB" dirty="0">
                  <a:solidFill>
                    <a:schemeClr val="bg1"/>
                  </a:solidFill>
                  <a:latin typeface="Arial" charset="0"/>
                  <a:cs typeface="Arial" charset="0"/>
                </a:rPr>
                <a:t>Domination, exploitation, misguiding others</a:t>
              </a:r>
            </a:p>
            <a:p>
              <a:pPr eaLnBrk="1" hangingPunct="1">
                <a:defRPr/>
              </a:pPr>
              <a:endParaRPr lang="en-GB" dirty="0">
                <a:solidFill>
                  <a:schemeClr val="bg1"/>
                </a:solidFill>
                <a:latin typeface="Arial" charset="0"/>
                <a:cs typeface="Arial" charset="0"/>
              </a:endParaRPr>
            </a:p>
            <a:p>
              <a:pPr eaLnBrk="1" hangingPunct="1">
                <a:defRPr/>
              </a:pPr>
              <a:r>
                <a:rPr lang="en-GB" dirty="0">
                  <a:solidFill>
                    <a:schemeClr val="bg1"/>
                  </a:solidFill>
                  <a:latin typeface="Arial" charset="0"/>
                  <a:cs typeface="Arial" charset="0"/>
                </a:rPr>
                <a:t>Effort to secure oneself from others</a:t>
              </a:r>
            </a:p>
            <a:p>
              <a:pPr eaLnBrk="1" hangingPunct="1">
                <a:defRPr/>
              </a:pPr>
              <a:endParaRPr lang="en-GB" dirty="0">
                <a:solidFill>
                  <a:schemeClr val="bg1"/>
                </a:solidFill>
                <a:latin typeface="Arial" charset="0"/>
                <a:cs typeface="Arial" charset="0"/>
              </a:endParaRPr>
            </a:p>
          </p:txBody>
        </p:sp>
        <p:sp>
          <p:nvSpPr>
            <p:cNvPr id="24589" name="TextBox 22">
              <a:extLst>
                <a:ext uri="{FF2B5EF4-FFF2-40B4-BE49-F238E27FC236}">
                  <a16:creationId xmlns:a16="http://schemas.microsoft.com/office/drawing/2014/main" id="{E447BFD2-2811-419F-8C01-FE5C5B9ADB23}"/>
                </a:ext>
              </a:extLst>
            </p:cNvPr>
            <p:cNvSpPr txBox="1">
              <a:spLocks noChangeArrowheads="1"/>
            </p:cNvSpPr>
            <p:nvPr/>
          </p:nvSpPr>
          <p:spPr bwMode="auto">
            <a:xfrm>
              <a:off x="4935165" y="4771398"/>
              <a:ext cx="1981200" cy="1754137"/>
            </a:xfrm>
            <a:prstGeom prst="rect">
              <a:avLst/>
            </a:prstGeom>
            <a:grpFill/>
            <a:ln w="9525">
              <a:solidFill>
                <a:srgbClr val="FF0000"/>
              </a:solidFill>
              <a:miter lim="800000"/>
              <a:headEnd/>
              <a:tailEnd/>
            </a:ln>
          </p:spPr>
          <p:txBody>
            <a:bodyPr>
              <a:spAutoFit/>
            </a:bodyPr>
            <a:lstStyle/>
            <a:p>
              <a:pPr eaLnBrk="1" hangingPunct="1">
                <a:defRPr/>
              </a:pPr>
              <a:r>
                <a:rPr lang="en-GB" dirty="0">
                  <a:solidFill>
                    <a:schemeClr val="bg1"/>
                  </a:solidFill>
                  <a:latin typeface="Arial" charset="0"/>
                  <a:cs typeface="Arial" charset="0"/>
                </a:rPr>
                <a:t>Fear, particularly from other human beings</a:t>
              </a:r>
            </a:p>
            <a:p>
              <a:pPr eaLnBrk="1" hangingPunct="1">
                <a:defRPr/>
              </a:pPr>
              <a:endParaRPr lang="en-GB" dirty="0">
                <a:solidFill>
                  <a:schemeClr val="bg1"/>
                </a:solidFill>
                <a:latin typeface="Arial" charset="0"/>
                <a:cs typeface="Arial" charset="0"/>
              </a:endParaRPr>
            </a:p>
            <a:p>
              <a:pPr eaLnBrk="1" hangingPunct="1">
                <a:defRPr/>
              </a:pPr>
              <a:r>
                <a:rPr lang="en-GB" dirty="0">
                  <a:solidFill>
                    <a:schemeClr val="bg1"/>
                  </a:solidFill>
                  <a:latin typeface="Arial" charset="0"/>
                  <a:cs typeface="Arial" charset="0"/>
                </a:rPr>
                <a:t>Inhuman system</a:t>
              </a:r>
            </a:p>
            <a:p>
              <a:pPr eaLnBrk="1" hangingPunct="1">
                <a:defRPr/>
              </a:pPr>
              <a:endParaRPr lang="en-GB" dirty="0" err="1">
                <a:solidFill>
                  <a:schemeClr val="bg1"/>
                </a:solidFill>
                <a:latin typeface="Arial" charset="0"/>
                <a:cs typeface="Arial" charset="0"/>
              </a:endParaRPr>
            </a:p>
          </p:txBody>
        </p:sp>
      </p:grpSp>
      <p:grpSp>
        <p:nvGrpSpPr>
          <p:cNvPr id="6" name="Group 34">
            <a:extLst>
              <a:ext uri="{FF2B5EF4-FFF2-40B4-BE49-F238E27FC236}">
                <a16:creationId xmlns:a16="http://schemas.microsoft.com/office/drawing/2014/main" id="{BDA4C6EB-3228-418A-ADCD-535CAF1CAF34}"/>
              </a:ext>
            </a:extLst>
          </p:cNvPr>
          <p:cNvGrpSpPr>
            <a:grpSpLocks/>
          </p:cNvGrpSpPr>
          <p:nvPr/>
        </p:nvGrpSpPr>
        <p:grpSpPr bwMode="auto">
          <a:xfrm>
            <a:off x="8647113" y="762000"/>
            <a:ext cx="1981200" cy="5535532"/>
            <a:chOff x="7123890" y="990600"/>
            <a:chExt cx="1981200" cy="5537395"/>
          </a:xfrm>
          <a:solidFill>
            <a:schemeClr val="tx1"/>
          </a:solidFill>
        </p:grpSpPr>
        <p:sp>
          <p:nvSpPr>
            <p:cNvPr id="12" name="Down Arrow 11">
              <a:extLst>
                <a:ext uri="{FF2B5EF4-FFF2-40B4-BE49-F238E27FC236}">
                  <a16:creationId xmlns:a16="http://schemas.microsoft.com/office/drawing/2014/main" id="{527071AD-0BB0-4583-A615-200F2B7EDE79}"/>
                </a:ext>
              </a:extLst>
            </p:cNvPr>
            <p:cNvSpPr/>
            <p:nvPr/>
          </p:nvSpPr>
          <p:spPr>
            <a:xfrm>
              <a:off x="8020827" y="4428695"/>
              <a:ext cx="152400" cy="304903"/>
            </a:xfrm>
            <a:prstGeom prst="downArrow">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schemeClr val="bg1"/>
                </a:solidFill>
              </a:endParaRPr>
            </a:p>
          </p:txBody>
        </p:sp>
        <p:sp>
          <p:nvSpPr>
            <p:cNvPr id="24585" name="TextBox 23">
              <a:extLst>
                <a:ext uri="{FF2B5EF4-FFF2-40B4-BE49-F238E27FC236}">
                  <a16:creationId xmlns:a16="http://schemas.microsoft.com/office/drawing/2014/main" id="{AF866A05-4E05-4F4A-9D09-DBCC1FE69808}"/>
                </a:ext>
              </a:extLst>
            </p:cNvPr>
            <p:cNvSpPr txBox="1">
              <a:spLocks noChangeArrowheads="1"/>
            </p:cNvSpPr>
            <p:nvPr/>
          </p:nvSpPr>
          <p:spPr bwMode="auto">
            <a:xfrm>
              <a:off x="7123890" y="990600"/>
              <a:ext cx="1981200" cy="3417470"/>
            </a:xfrm>
            <a:prstGeom prst="rect">
              <a:avLst/>
            </a:prstGeom>
            <a:grpFill/>
            <a:ln w="9525">
              <a:solidFill>
                <a:srgbClr val="FF0000"/>
              </a:solidFill>
              <a:miter lim="800000"/>
              <a:headEnd/>
              <a:tailEnd/>
            </a:ln>
          </p:spPr>
          <p:txBody>
            <a:bodyPr>
              <a:spAutoFit/>
            </a:bodyPr>
            <a:lstStyle/>
            <a:p>
              <a:pPr eaLnBrk="1" hangingPunct="1">
                <a:defRPr/>
              </a:pPr>
              <a:r>
                <a:rPr lang="en-GB" dirty="0">
                  <a:solidFill>
                    <a:schemeClr val="bg1"/>
                  </a:solidFill>
                  <a:latin typeface="Arial" charset="0"/>
                  <a:cs typeface="Arial" charset="0"/>
                </a:rPr>
                <a:t>Utilisation of physical facility for sensation, domination</a:t>
              </a:r>
            </a:p>
            <a:p>
              <a:pPr eaLnBrk="1" hangingPunct="1">
                <a:defRPr/>
              </a:pPr>
              <a:endParaRPr lang="en-GB" dirty="0">
                <a:solidFill>
                  <a:schemeClr val="bg1"/>
                </a:solidFill>
                <a:latin typeface="Arial" charset="0"/>
                <a:cs typeface="Arial" charset="0"/>
              </a:endParaRPr>
            </a:p>
            <a:p>
              <a:pPr eaLnBrk="1" hangingPunct="1">
                <a:defRPr/>
              </a:pPr>
              <a:r>
                <a:rPr lang="en-GB" dirty="0">
                  <a:solidFill>
                    <a:schemeClr val="bg1"/>
                  </a:solidFill>
                  <a:latin typeface="Arial" charset="0"/>
                  <a:cs typeface="Arial" charset="0"/>
                </a:rPr>
                <a:t>Irresponsible, over-use of physical facility</a:t>
              </a:r>
            </a:p>
            <a:p>
              <a:pPr eaLnBrk="1" hangingPunct="1">
                <a:defRPr/>
              </a:pPr>
              <a:endParaRPr lang="en-GB" dirty="0">
                <a:solidFill>
                  <a:schemeClr val="bg1"/>
                </a:solidFill>
                <a:latin typeface="Arial" charset="0"/>
                <a:cs typeface="Arial" charset="0"/>
              </a:endParaRPr>
            </a:p>
            <a:p>
              <a:pPr eaLnBrk="1" hangingPunct="1">
                <a:defRPr/>
              </a:pPr>
              <a:r>
                <a:rPr lang="en-GB" dirty="0">
                  <a:solidFill>
                    <a:schemeClr val="bg1"/>
                  </a:solidFill>
                  <a:latin typeface="Arial" charset="0"/>
                  <a:cs typeface="Arial" charset="0"/>
                </a:rPr>
                <a:t>Mastery over nature</a:t>
              </a:r>
            </a:p>
            <a:p>
              <a:pPr eaLnBrk="1" hangingPunct="1">
                <a:defRPr/>
              </a:pPr>
              <a:endParaRPr lang="en-GB" dirty="0">
                <a:solidFill>
                  <a:schemeClr val="bg1"/>
                </a:solidFill>
                <a:latin typeface="Arial" charset="0"/>
                <a:cs typeface="Arial" charset="0"/>
              </a:endParaRPr>
            </a:p>
          </p:txBody>
        </p:sp>
        <p:sp>
          <p:nvSpPr>
            <p:cNvPr id="24586" name="TextBox 24">
              <a:extLst>
                <a:ext uri="{FF2B5EF4-FFF2-40B4-BE49-F238E27FC236}">
                  <a16:creationId xmlns:a16="http://schemas.microsoft.com/office/drawing/2014/main" id="{3065FD73-8713-45E8-98F3-5D207EECC645}"/>
                </a:ext>
              </a:extLst>
            </p:cNvPr>
            <p:cNvSpPr txBox="1">
              <a:spLocks noChangeArrowheads="1"/>
            </p:cNvSpPr>
            <p:nvPr/>
          </p:nvSpPr>
          <p:spPr bwMode="auto">
            <a:xfrm>
              <a:off x="7123890" y="4773079"/>
              <a:ext cx="1981200" cy="1754916"/>
            </a:xfrm>
            <a:prstGeom prst="rect">
              <a:avLst/>
            </a:prstGeom>
            <a:grpFill/>
            <a:ln w="9525">
              <a:solidFill>
                <a:srgbClr val="FF0000"/>
              </a:solidFill>
              <a:miter lim="800000"/>
              <a:headEnd/>
              <a:tailEnd/>
            </a:ln>
          </p:spPr>
          <p:txBody>
            <a:bodyPr>
              <a:spAutoFit/>
            </a:bodyPr>
            <a:lstStyle/>
            <a:p>
              <a:pPr eaLnBrk="1" hangingPunct="1">
                <a:buFont typeface="Symbol" pitchFamily="18" charset="2"/>
                <a:buNone/>
                <a:defRPr/>
              </a:pPr>
              <a:r>
                <a:rPr lang="en-GB" dirty="0">
                  <a:solidFill>
                    <a:schemeClr val="bg1"/>
                  </a:solidFill>
                  <a:latin typeface="Arial" charset="0"/>
                  <a:cs typeface="Arial" charset="0"/>
                </a:rPr>
                <a:t>Resource depletion &amp; pollution</a:t>
              </a:r>
            </a:p>
            <a:p>
              <a:pPr eaLnBrk="1" hangingPunct="1">
                <a:buFont typeface="Symbol" pitchFamily="18" charset="2"/>
                <a:buNone/>
                <a:defRPr/>
              </a:pPr>
              <a:endParaRPr lang="en-GB" dirty="0">
                <a:solidFill>
                  <a:schemeClr val="bg1"/>
                </a:solidFill>
                <a:latin typeface="Arial" charset="0"/>
                <a:cs typeface="Arial" charset="0"/>
              </a:endParaRPr>
            </a:p>
            <a:p>
              <a:pPr eaLnBrk="1" hangingPunct="1">
                <a:buFont typeface="Symbol" pitchFamily="18" charset="2"/>
                <a:buNone/>
                <a:defRPr/>
              </a:pPr>
              <a:endParaRPr lang="en-GB" dirty="0">
                <a:solidFill>
                  <a:schemeClr val="bg1"/>
                </a:solidFill>
                <a:latin typeface="Arial" charset="0"/>
                <a:cs typeface="Arial" charset="0"/>
              </a:endParaRPr>
            </a:p>
            <a:p>
              <a:pPr eaLnBrk="1" hangingPunct="1">
                <a:buFont typeface="Symbol" pitchFamily="18" charset="2"/>
                <a:buNone/>
                <a:defRPr/>
              </a:pPr>
              <a:endParaRPr lang="en-GB" dirty="0">
                <a:solidFill>
                  <a:schemeClr val="bg1"/>
                </a:solidFill>
                <a:latin typeface="Arial" charset="0"/>
                <a:cs typeface="Arial" charset="0"/>
              </a:endParaRPr>
            </a:p>
          </p:txBody>
        </p:sp>
      </p:grpSp>
      <p:sp>
        <p:nvSpPr>
          <p:cNvPr id="20" name="Multiply 19">
            <a:extLst>
              <a:ext uri="{FF2B5EF4-FFF2-40B4-BE49-F238E27FC236}">
                <a16:creationId xmlns:a16="http://schemas.microsoft.com/office/drawing/2014/main" id="{6FA441C6-EEFA-407B-92C6-70F3A2BA3B1B}"/>
              </a:ext>
            </a:extLst>
          </p:cNvPr>
          <p:cNvSpPr/>
          <p:nvPr/>
        </p:nvSpPr>
        <p:spPr bwMode="auto">
          <a:xfrm>
            <a:off x="10058400" y="3741738"/>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1" name="Multiply 20">
            <a:extLst>
              <a:ext uri="{FF2B5EF4-FFF2-40B4-BE49-F238E27FC236}">
                <a16:creationId xmlns:a16="http://schemas.microsoft.com/office/drawing/2014/main" id="{A993D936-CD4D-499E-A55B-3E1A1C862346}"/>
              </a:ext>
            </a:extLst>
          </p:cNvPr>
          <p:cNvSpPr/>
          <p:nvPr/>
        </p:nvSpPr>
        <p:spPr bwMode="auto">
          <a:xfrm>
            <a:off x="3352800" y="3741738"/>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2" name="Multiply 21">
            <a:extLst>
              <a:ext uri="{FF2B5EF4-FFF2-40B4-BE49-F238E27FC236}">
                <a16:creationId xmlns:a16="http://schemas.microsoft.com/office/drawing/2014/main" id="{D71E7C79-A0A4-49DC-9096-C94CC1562A5A}"/>
              </a:ext>
            </a:extLst>
          </p:cNvPr>
          <p:cNvSpPr/>
          <p:nvPr/>
        </p:nvSpPr>
        <p:spPr bwMode="auto">
          <a:xfrm>
            <a:off x="7904163" y="3741738"/>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3" name="Multiply 22">
            <a:extLst>
              <a:ext uri="{FF2B5EF4-FFF2-40B4-BE49-F238E27FC236}">
                <a16:creationId xmlns:a16="http://schemas.microsoft.com/office/drawing/2014/main" id="{AF9997CA-238E-486C-96F1-040AC8B7B5AF}"/>
              </a:ext>
            </a:extLst>
          </p:cNvPr>
          <p:cNvSpPr/>
          <p:nvPr/>
        </p:nvSpPr>
        <p:spPr bwMode="auto">
          <a:xfrm>
            <a:off x="5638800" y="3741738"/>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4" name="Multiply 23">
            <a:extLst>
              <a:ext uri="{FF2B5EF4-FFF2-40B4-BE49-F238E27FC236}">
                <a16:creationId xmlns:a16="http://schemas.microsoft.com/office/drawing/2014/main" id="{43F3E808-FDEB-45DB-86DE-BF0C69D720D2}"/>
              </a:ext>
            </a:extLst>
          </p:cNvPr>
          <p:cNvSpPr/>
          <p:nvPr/>
        </p:nvSpPr>
        <p:spPr bwMode="auto">
          <a:xfrm>
            <a:off x="10058400" y="5867400"/>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5" name="Multiply 24">
            <a:extLst>
              <a:ext uri="{FF2B5EF4-FFF2-40B4-BE49-F238E27FC236}">
                <a16:creationId xmlns:a16="http://schemas.microsoft.com/office/drawing/2014/main" id="{8C088117-62DC-40B6-9D37-CE5B95660B1C}"/>
              </a:ext>
            </a:extLst>
          </p:cNvPr>
          <p:cNvSpPr/>
          <p:nvPr/>
        </p:nvSpPr>
        <p:spPr bwMode="auto">
          <a:xfrm>
            <a:off x="3352800" y="5867400"/>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6" name="Multiply 25">
            <a:extLst>
              <a:ext uri="{FF2B5EF4-FFF2-40B4-BE49-F238E27FC236}">
                <a16:creationId xmlns:a16="http://schemas.microsoft.com/office/drawing/2014/main" id="{7FBA7B70-CA7E-4D17-9B73-7F7E8C2668FA}"/>
              </a:ext>
            </a:extLst>
          </p:cNvPr>
          <p:cNvSpPr/>
          <p:nvPr/>
        </p:nvSpPr>
        <p:spPr bwMode="auto">
          <a:xfrm>
            <a:off x="7904163" y="5867400"/>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7" name="Multiply 26">
            <a:extLst>
              <a:ext uri="{FF2B5EF4-FFF2-40B4-BE49-F238E27FC236}">
                <a16:creationId xmlns:a16="http://schemas.microsoft.com/office/drawing/2014/main" id="{89647F44-3C03-4059-8DA0-740006199444}"/>
              </a:ext>
            </a:extLst>
          </p:cNvPr>
          <p:cNvSpPr/>
          <p:nvPr/>
        </p:nvSpPr>
        <p:spPr bwMode="auto">
          <a:xfrm>
            <a:off x="5638800" y="5867400"/>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AACF4EB4-1BF8-45C3-AB01-C53E8BE064B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Environment</a:t>
            </a:r>
          </a:p>
        </p:txBody>
      </p:sp>
      <p:sp>
        <p:nvSpPr>
          <p:cNvPr id="13315" name="Text Placeholder 2">
            <a:extLst>
              <a:ext uri="{FF2B5EF4-FFF2-40B4-BE49-F238E27FC236}">
                <a16:creationId xmlns:a16="http://schemas.microsoft.com/office/drawing/2014/main" id="{B5A5DA82-0B1C-4AE6-834D-39539086089B}"/>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 typeface="Symbol" pitchFamily="18" charset="2"/>
              <a:buNone/>
            </a:pPr>
            <a:r>
              <a:rPr altLang="en-US"/>
              <a:t>College Value Education Cell (keep in touch with University Value Education Cell)</a:t>
            </a:r>
          </a:p>
          <a:p>
            <a:pPr>
              <a:buFont typeface="Symbol" pitchFamily="18" charset="2"/>
              <a:buNone/>
            </a:pPr>
            <a:endParaRPr altLang="en-US"/>
          </a:p>
          <a:p>
            <a:pPr>
              <a:buFont typeface="Symbol" pitchFamily="18" charset="2"/>
              <a:buNone/>
            </a:pPr>
            <a:r>
              <a:rPr altLang="en-US"/>
              <a:t>Weekly Meeting</a:t>
            </a:r>
          </a:p>
          <a:p>
            <a:pPr>
              <a:buFont typeface="Symbol" pitchFamily="18" charset="2"/>
              <a:buNone/>
            </a:pPr>
            <a:endParaRPr altLang="en-US"/>
          </a:p>
          <a:p>
            <a:pPr>
              <a:buFont typeface="Symbol" pitchFamily="18" charset="2"/>
              <a:buNone/>
            </a:pPr>
            <a:r>
              <a:rPr altLang="en-US"/>
              <a:t>Short Workshops</a:t>
            </a:r>
          </a:p>
          <a:p>
            <a:pPr>
              <a:buFont typeface="Symbol" pitchFamily="18" charset="2"/>
              <a:buNone/>
            </a:pPr>
            <a:endParaRPr altLang="en-US"/>
          </a:p>
          <a:p>
            <a:pPr>
              <a:buFont typeface="Symbol" pitchFamily="18" charset="2"/>
              <a:buNone/>
            </a:pPr>
            <a:r>
              <a:rPr altLang="en-US"/>
              <a:t>Socially Relevant Projects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4AD3441-72A5-44E6-AFB7-72A4A7E849C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Examination &amp; Evaluation</a:t>
            </a:r>
          </a:p>
        </p:txBody>
      </p:sp>
      <p:sp>
        <p:nvSpPr>
          <p:cNvPr id="8195" name="Text Placeholder 2">
            <a:extLst>
              <a:ext uri="{FF2B5EF4-FFF2-40B4-BE49-F238E27FC236}">
                <a16:creationId xmlns:a16="http://schemas.microsoft.com/office/drawing/2014/main" id="{1DB7C364-B7DA-420F-8BAF-826BF33CF3B3}"/>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t>An </a:t>
            </a:r>
            <a:r>
              <a:rPr b="1"/>
              <a:t>Understanding</a:t>
            </a:r>
            <a:r>
              <a:t> of Human Values</a:t>
            </a:r>
          </a:p>
          <a:p>
            <a:pPr>
              <a:buFont typeface="Symbol" pitchFamily="18" charset="2"/>
              <a:buNone/>
              <a:defRPr/>
            </a:pPr>
            <a:r>
              <a:t>Clarity on the </a:t>
            </a:r>
            <a:r>
              <a:rPr b="1"/>
              <a:t>Program</a:t>
            </a:r>
            <a:r>
              <a:t> for Value Based Living</a:t>
            </a:r>
          </a:p>
          <a:p>
            <a:pPr>
              <a:buFont typeface="Symbol" pitchFamily="18" charset="2"/>
              <a:buNone/>
              <a:defRPr/>
            </a:pPr>
            <a:r>
              <a:rPr b="1"/>
              <a:t>Character </a:t>
            </a:r>
            <a:r>
              <a:t>(Charitra) – </a:t>
            </a:r>
          </a:p>
          <a:p>
            <a:pPr lvl="1">
              <a:buFont typeface="Wingdings" pitchFamily="2" charset="2"/>
              <a:buNone/>
              <a:defRPr/>
            </a:pPr>
            <a:r>
              <a:t>Compassionate behaviour and work (Dayapurna Karya Vyawahar):</a:t>
            </a:r>
          </a:p>
          <a:p>
            <a:pPr lvl="1">
              <a:buFont typeface="Wingdings" pitchFamily="2" charset="2"/>
              <a:buNone/>
              <a:defRPr/>
            </a:pPr>
            <a:r>
              <a:rPr sz="2100"/>
              <a:t>Access to rightfully acquired wealth (Swa-dhan)</a:t>
            </a:r>
          </a:p>
          <a:p>
            <a:pPr lvl="1">
              <a:buFont typeface="Wingdings" pitchFamily="2" charset="2"/>
              <a:buNone/>
              <a:defRPr/>
            </a:pPr>
            <a:r>
              <a:rPr sz="2100"/>
              <a:t>Chastity in conjugal relationship (Swa-purush/Swa-nari)</a:t>
            </a:r>
          </a:p>
          <a:p>
            <a:pPr lvl="1">
              <a:buFont typeface="Wingdings" pitchFamily="2" charset="2"/>
              <a:buNone/>
              <a:defRPr/>
            </a:pPr>
            <a:endParaRPr sz="2800"/>
          </a:p>
          <a:p>
            <a:pPr lvl="3">
              <a:buFont typeface="Symbol" pitchFamily="18" charset="2"/>
              <a:buNone/>
              <a:defRPr/>
            </a:pPr>
            <a:r>
              <a:rPr b="1"/>
              <a:t>Behaviour</a:t>
            </a:r>
            <a:r>
              <a:t> – Mutually fulfilling relationship with all human beings, ensuring Justice (Nyaya), ie. the student makes progress in living in accordance with universal human values</a:t>
            </a:r>
            <a:endParaRPr sz="2000"/>
          </a:p>
          <a:p>
            <a:pPr>
              <a:buFont typeface="Symbol" pitchFamily="18" charset="2"/>
              <a:buNone/>
              <a:defRPr/>
            </a:pPr>
            <a:r>
              <a:rPr sz="2400"/>
              <a:t> </a:t>
            </a:r>
            <a:endParaRPr sz="3200"/>
          </a:p>
          <a:p>
            <a:pPr lvl="3">
              <a:buFont typeface="Symbol" pitchFamily="18" charset="2"/>
              <a:buNone/>
              <a:defRPr/>
            </a:pPr>
            <a:r>
              <a:rPr b="1"/>
              <a:t>Work</a:t>
            </a:r>
            <a:r>
              <a:t> – Mutually enriching relationship with rest-of-nature, ensuring Prosperity (Samriddhi) in his family as well as Suraksha of rest-of-Nature. This means the student makes progress in taking the responsibility for right utilization, protection and enrichment of all the assets including the Self (I), the Body as well as physical facilities</a:t>
            </a:r>
            <a:endParaRPr sz="2000"/>
          </a:p>
          <a:p>
            <a:pPr>
              <a:buFont typeface="Symbol" pitchFamily="18" charset="2"/>
              <a:buNone/>
              <a:defRPr/>
            </a:pPr>
            <a:r>
              <a:rPr sz="2400" b="1"/>
              <a:t> </a:t>
            </a:r>
            <a:endParaRPr sz="2400"/>
          </a:p>
          <a:p>
            <a:pPr lvl="3">
              <a:buFont typeface="Symbol" pitchFamily="18" charset="2"/>
              <a:buNone/>
              <a:defRPr/>
            </a:pPr>
            <a:r>
              <a:rPr b="1"/>
              <a:t>Participation</a:t>
            </a:r>
            <a:r>
              <a:t> </a:t>
            </a:r>
            <a:r>
              <a:rPr b="1"/>
              <a:t>in</a:t>
            </a:r>
            <a:r>
              <a:t> </a:t>
            </a:r>
            <a:r>
              <a:rPr b="1"/>
              <a:t>Human Order</a:t>
            </a:r>
            <a:r>
              <a:t> that facilitates achievement of the 4 Human Goals. i.e. Right Understanding in every Human Being, Prosperity in every family, Fearlessness (Trust) in society and Co-existence with Nature/Existence by participating in Education-Sanskar, Health-Sanyam, Justice-Suraksha, Production-Work and Storage-Exchange (Vyavastha ke panchon ayam mein bhagidari – jo 4 manav lakshya ko pura karne mein sahyogi ho)</a:t>
            </a:r>
            <a:endParaRPr sz="2000"/>
          </a:p>
          <a:p>
            <a:pPr>
              <a:buFont typeface="Symbol" pitchFamily="18" charset="2"/>
              <a:buNone/>
              <a:defRPr/>
            </a:pPr>
            <a:endParaRPr>
              <a:latin typeface="Arial" charset="0"/>
              <a:cs typeface="Arial"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0D335-62AC-44DC-A811-AC21049DEB17}"/>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id="{5EDBF83A-AE5C-446A-A85C-C9906666CDC5}"/>
              </a:ext>
            </a:extLst>
          </p:cNvPr>
          <p:cNvSpPr>
            <a:spLocks noGrp="1"/>
          </p:cNvSpPr>
          <p:nvPr>
            <p:ph type="body" sz="quarter" idx="13"/>
          </p:nvPr>
        </p:nvSpPr>
        <p:spPr/>
        <p:txBody>
          <a:bodyPr>
            <a:normAutofit fontScale="77500" lnSpcReduction="20000"/>
          </a:bodyPr>
          <a:lstStyle/>
          <a:p>
            <a:pPr>
              <a:buFont typeface="Symbol" pitchFamily="18" charset="2"/>
              <a:buNone/>
              <a:defRPr/>
            </a:pPr>
            <a:r>
              <a:t>For now (Session 2011-12) evaluation of the student for the Human Values and Professional Ethics course is to be done in 3 dimensions:</a:t>
            </a:r>
          </a:p>
          <a:p>
            <a:pPr>
              <a:buFont typeface="Symbol" pitchFamily="18" charset="2"/>
              <a:buNone/>
              <a:defRPr/>
            </a:pPr>
            <a:endParaRPr/>
          </a:p>
          <a:p>
            <a:pPr>
              <a:buFont typeface="Symbol" pitchFamily="18" charset="2"/>
              <a:buNone/>
              <a:defRPr/>
            </a:pPr>
            <a:r>
              <a:t>Information absorbed from the course content/Syllabus To be evaluated through exam paper. Some weightage may be given for attendance</a:t>
            </a:r>
          </a:p>
          <a:p>
            <a:pPr>
              <a:buFont typeface="Symbol" pitchFamily="18" charset="2"/>
              <a:buNone/>
              <a:defRPr/>
            </a:pPr>
            <a:r>
              <a:t>Understanding developed by Self Exploration and Self Verification on the basis of one's Natural Acceptance. To be shared by student in their own words and discussed with teacher</a:t>
            </a:r>
          </a:p>
          <a:p>
            <a:pPr>
              <a:buFont typeface="Symbol" pitchFamily="18" charset="2"/>
              <a:buNone/>
              <a:defRPr/>
            </a:pPr>
            <a:r>
              <a:t>Events that reflect the understanding, above. These could be examples of behavior, work or participation in society. To be shared by student in their own words and discussed with teacher</a:t>
            </a:r>
          </a:p>
          <a:p>
            <a:pPr>
              <a:buFont typeface="Symbol" pitchFamily="18" charset="2"/>
              <a:buNone/>
              <a:defRPr/>
            </a:pPr>
            <a:endParaRPr/>
          </a:p>
          <a:p>
            <a:pPr>
              <a:buFont typeface="Symbol" pitchFamily="18" charset="2"/>
              <a:buNone/>
              <a:defRPr/>
            </a:pPr>
            <a:r>
              <a:t>For the session 2011-12, the above 3 dimensions are to be evaluated both in internal as well as external examination as follows:</a:t>
            </a:r>
          </a:p>
          <a:p>
            <a:pPr>
              <a:buFont typeface="Symbol" pitchFamily="18" charset="2"/>
              <a:buNone/>
              <a:defRPr/>
            </a:pPr>
            <a:r>
              <a:t>External End-semester Evaluation (60%)</a:t>
            </a:r>
          </a:p>
          <a:p>
            <a:pPr lvl="1">
              <a:defRPr/>
            </a:pPr>
            <a:r>
              <a:t>There will be only ONE question paper for all the three languages viz. Punjabi, Hindi &amp; English.</a:t>
            </a:r>
          </a:p>
          <a:p>
            <a:pPr lvl="2">
              <a:defRPr/>
            </a:pPr>
            <a:r>
              <a:t>Definitions/descriptions provided in syllabus</a:t>
            </a:r>
            <a:endParaRPr sz="2800"/>
          </a:p>
          <a:p>
            <a:pPr lvl="2">
              <a:defRPr/>
            </a:pPr>
            <a:r>
              <a:t>Students’ understanding to be expressed in their own words</a:t>
            </a:r>
            <a:endParaRPr sz="2800"/>
          </a:p>
          <a:p>
            <a:pPr lvl="2">
              <a:defRPr/>
            </a:pPr>
            <a:r>
              <a:t>Students’ understanding applied to some scenarios/events</a:t>
            </a:r>
            <a:endParaRPr sz="2800"/>
          </a:p>
          <a:p>
            <a:pPr lvl="2">
              <a:defRPr/>
            </a:pPr>
            <a:r>
              <a:t>(Sample question papers are attached)</a:t>
            </a:r>
            <a:endParaRPr sz="2800"/>
          </a:p>
          <a:p>
            <a:pPr lvl="1">
              <a:buFont typeface="Wingdings" pitchFamily="2" charset="2"/>
              <a:buNone/>
              <a:defRPr/>
            </a:pPr>
            <a:endParaRPr/>
          </a:p>
          <a:p>
            <a:pPr>
              <a:buFont typeface="Symbol" pitchFamily="18" charset="2"/>
              <a:buNone/>
              <a:defRPr/>
            </a:pPr>
            <a:r>
              <a:t>Internal Evaluation (40%)</a:t>
            </a:r>
          </a:p>
          <a:p>
            <a:pPr lvl="1">
              <a:defRPr/>
            </a:pPr>
            <a:r>
              <a:t>Class Tests totalling 24 marks (2 MSTs of 12 marks)</a:t>
            </a:r>
          </a:p>
          <a:p>
            <a:pPr lvl="1">
              <a:defRPr/>
            </a:pPr>
            <a:r>
              <a:t>Viva totalling 11 marks</a:t>
            </a:r>
          </a:p>
          <a:p>
            <a:pPr lvl="1">
              <a:defRPr/>
            </a:pPr>
            <a:r>
              <a:t>Attendance 5 marks</a:t>
            </a:r>
          </a:p>
          <a:p>
            <a:pPr>
              <a:buFont typeface="Symbol" pitchFamily="18" charset="2"/>
              <a:buNone/>
              <a:defRPr/>
            </a:pPr>
            <a:endParaRPr/>
          </a:p>
          <a:p>
            <a:pPr>
              <a:buFont typeface="Symbol" pitchFamily="18" charset="2"/>
              <a:buNone/>
              <a:defRPr/>
            </a:pPr>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60C21-3063-4E4F-8FB4-35F493BD4786}"/>
              </a:ext>
            </a:extLst>
          </p:cNvPr>
          <p:cNvSpPr>
            <a:spLocks noGrp="1"/>
          </p:cNvSpPr>
          <p:nvPr>
            <p:ph type="title"/>
          </p:nvPr>
        </p:nvSpPr>
        <p:spPr/>
        <p:txBody>
          <a:bodyPr/>
          <a:lstStyle/>
          <a:p>
            <a:endParaRPr lang="en-IN"/>
          </a:p>
        </p:txBody>
      </p:sp>
      <p:sp>
        <p:nvSpPr>
          <p:cNvPr id="16387" name="Text Placeholder 2">
            <a:extLst>
              <a:ext uri="{FF2B5EF4-FFF2-40B4-BE49-F238E27FC236}">
                <a16:creationId xmlns:a16="http://schemas.microsoft.com/office/drawing/2014/main" id="{7F31EE2F-B743-405E-BA7E-8E5F48AF3965}"/>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altLang="en-US"/>
              <a:t>Class Tests totalling 24 marks (2 MSTs of 12 marks)</a:t>
            </a:r>
          </a:p>
          <a:p>
            <a:r>
              <a:rPr altLang="en-US"/>
              <a:t>Viva totalling 11 marks</a:t>
            </a:r>
          </a:p>
          <a:p>
            <a:r>
              <a:rPr altLang="en-US"/>
              <a:t>Attendance 5 marks</a:t>
            </a:r>
          </a:p>
        </p:txBody>
      </p:sp>
    </p:spTree>
  </p:cSld>
  <p:clrMapOvr>
    <a:masterClrMapping/>
  </p:clrMapOvr>
  <p:transition/>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4760</Words>
  <Application>Microsoft Office PowerPoint</Application>
  <PresentationFormat>Widescreen</PresentationFormat>
  <Paragraphs>447</Paragraphs>
  <Slides>55</Slides>
  <Notes>2</Notes>
  <HiddenSlides>16</HiddenSlides>
  <MMClips>1</MMClips>
  <ScaleCrop>false</ScaleCrop>
  <HeadingPairs>
    <vt:vector size="8" baseType="variant">
      <vt:variant>
        <vt:lpstr>Fonts Used</vt:lpstr>
      </vt:variant>
      <vt:variant>
        <vt:i4>5</vt:i4>
      </vt:variant>
      <vt:variant>
        <vt:lpstr>Theme</vt:lpstr>
      </vt:variant>
      <vt:variant>
        <vt:i4>1</vt:i4>
      </vt:variant>
      <vt:variant>
        <vt:lpstr>Links</vt:lpstr>
      </vt:variant>
      <vt:variant>
        <vt:i4>1</vt:i4>
      </vt:variant>
      <vt:variant>
        <vt:lpstr>Slide Titles</vt:lpstr>
      </vt:variant>
      <vt:variant>
        <vt:i4>55</vt:i4>
      </vt:variant>
    </vt:vector>
  </HeadingPairs>
  <TitlesOfParts>
    <vt:vector size="62" baseType="lpstr">
      <vt:lpstr>Arial</vt:lpstr>
      <vt:lpstr>Calibri</vt:lpstr>
      <vt:lpstr>Kruti Dev 010</vt:lpstr>
      <vt:lpstr>Symbol</vt:lpstr>
      <vt:lpstr>Wingdings</vt:lpstr>
      <vt:lpstr>UHV Theme 2022</vt:lpstr>
      <vt:lpstr>file:///D:\HVPE-C\Photos\Yuktahar\YK%20guidelines.doc</vt:lpstr>
      <vt:lpstr>Ideas for Social Projects</vt:lpstr>
      <vt:lpstr>PowerPoint Presentation</vt:lpstr>
      <vt:lpstr>Information (as of 2012)</vt:lpstr>
      <vt:lpstr>Resources for self-study &amp; sharing</vt:lpstr>
      <vt:lpstr>How to Share Values</vt:lpstr>
      <vt:lpstr>Environment</vt:lpstr>
      <vt:lpstr>Examination &amp; Evaluation</vt:lpstr>
      <vt:lpstr>PowerPoint Presentation</vt:lpstr>
      <vt:lpstr>PowerPoint Presentation</vt:lpstr>
      <vt:lpstr>Social Projects, Internship &amp; Socially Relevant 4th Year Projects</vt:lpstr>
      <vt:lpstr>Practical &amp; Socially Relevant Projects / Internship</vt:lpstr>
      <vt:lpstr>Practical &amp; Socially Relevant Projects / Internship</vt:lpstr>
      <vt:lpstr>Practical &amp; Socially Relevant Project</vt:lpstr>
      <vt:lpstr>Practical &amp; Socially Relevant Projects / Internship</vt:lpstr>
      <vt:lpstr>1/ Projects in dimension 1-education-sanskar</vt:lpstr>
      <vt:lpstr>2/ Projects in dimension 2-health-sanyam</vt:lpstr>
      <vt:lpstr>3/ Projects in dimension 3-production-work</vt:lpstr>
      <vt:lpstr>Example of a Study Project in dimension 3-production-work</vt:lpstr>
      <vt:lpstr>Example of a Prototype Project  in dimension 3-production-work</vt:lpstr>
      <vt:lpstr>Example of a Prototype Project  in dimension 3-production-work</vt:lpstr>
      <vt:lpstr>Vegetable Garden Model</vt:lpstr>
      <vt:lpstr>PowerPoint Presentation</vt:lpstr>
      <vt:lpstr>PowerPoint Presentation</vt:lpstr>
      <vt:lpstr>Innovations are all around – look for them!</vt:lpstr>
      <vt:lpstr>PowerPoint Presentation</vt:lpstr>
      <vt:lpstr>Example of a Study Project  in dimension 3-production-work</vt:lpstr>
      <vt:lpstr>Example of a Study Project  in dimension 3-production-work</vt:lpstr>
      <vt:lpstr>Example of a Study Project  in dimension 3-production-work</vt:lpstr>
      <vt:lpstr>Example of a Study Project  in dimension 3-production-work</vt:lpstr>
      <vt:lpstr>Example of a Study Project  in dimension 3-production-work</vt:lpstr>
      <vt:lpstr>Example of a Study Project  in dimension 3-production-work</vt:lpstr>
      <vt:lpstr>Example of a Study Project  in dimension 3-production-work</vt:lpstr>
      <vt:lpstr>Example of a Study Project  in dimension 3-production-work</vt:lpstr>
      <vt:lpstr>PowerPoint Presentation</vt:lpstr>
      <vt:lpstr>4/ Projects in dimension 4-justice-suraksha</vt:lpstr>
      <vt:lpstr>Example – Assignment Experience by Wadhwa Shashank Lekhraj</vt:lpstr>
      <vt:lpstr>Example: Yuktahar Mess IIIT Hyd (yukta=appropriate, aahar=intake)</vt:lpstr>
      <vt:lpstr>Example: Yuktahar Mess, IIIT Hyderabad</vt:lpstr>
      <vt:lpstr>Example</vt:lpstr>
      <vt:lpstr>IIIT-H’s REFARM &amp; TRANSFARM</vt:lpstr>
      <vt:lpstr>Soil and Water Conservation on Slopes</vt:lpstr>
      <vt:lpstr>Soil and Water Conservation on Slopes</vt:lpstr>
      <vt:lpstr>Soil and Water Conservation on Slopes</vt:lpstr>
      <vt:lpstr>Soil and Water Conservation on Slopes</vt:lpstr>
      <vt:lpstr>Rain Water Harvesting</vt:lpstr>
      <vt:lpstr>Rain Water Harvesting</vt:lpstr>
      <vt:lpstr>Principles &amp; Practices of Natural Farming – Open Air Classroom</vt:lpstr>
      <vt:lpstr>PowerPoint Presentation</vt:lpstr>
      <vt:lpstr>5/ Projects in dimension 5-exchange-storage</vt:lpstr>
      <vt:lpstr>Social Internship</vt:lpstr>
      <vt:lpstr>Detailed Goals for Social Projects/Internship</vt:lpstr>
      <vt:lpstr>Active VE Cell in your College</vt:lpstr>
      <vt:lpstr>Active VE Cell in your College</vt:lpstr>
      <vt:lpstr>Program of Action for Teachers</vt:lpstr>
      <vt:lpstr>Gross Misunderstanding – Activity for Domination, Sensation…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2024-08-11T12:59:36Z</dcterms:modified>
</cp:coreProperties>
</file>